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4" r:id="rId5"/>
    <p:sldId id="260" r:id="rId6"/>
    <p:sldId id="265" r:id="rId7"/>
    <p:sldId id="257" r:id="rId8"/>
    <p:sldId id="261" r:id="rId9"/>
    <p:sldId id="266" r:id="rId10"/>
    <p:sldId id="262" r:id="rId11"/>
    <p:sldId id="267" r:id="rId12"/>
    <p:sldId id="263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920" y="-4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E4C3A-91CD-4BFD-B434-E981D39CEB5A}" type="datetimeFigureOut">
              <a:rPr lang="nl-NL" smtClean="0"/>
              <a:pPr/>
              <a:t>11-5-2017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2297E-77A0-46A6-AAF2-6DF95C3D29A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E4C3A-91CD-4BFD-B434-E981D39CEB5A}" type="datetimeFigureOut">
              <a:rPr lang="nl-NL" smtClean="0"/>
              <a:pPr/>
              <a:t>11-5-2017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2297E-77A0-46A6-AAF2-6DF95C3D29A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E4C3A-91CD-4BFD-B434-E981D39CEB5A}" type="datetimeFigureOut">
              <a:rPr lang="nl-NL" smtClean="0"/>
              <a:pPr/>
              <a:t>11-5-2017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2297E-77A0-46A6-AAF2-6DF95C3D29A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E4C3A-91CD-4BFD-B434-E981D39CEB5A}" type="datetimeFigureOut">
              <a:rPr lang="nl-NL" smtClean="0"/>
              <a:pPr/>
              <a:t>11-5-2017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2297E-77A0-46A6-AAF2-6DF95C3D29A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E4C3A-91CD-4BFD-B434-E981D39CEB5A}" type="datetimeFigureOut">
              <a:rPr lang="nl-NL" smtClean="0"/>
              <a:pPr/>
              <a:t>11-5-2017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2297E-77A0-46A6-AAF2-6DF95C3D29A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E4C3A-91CD-4BFD-B434-E981D39CEB5A}" type="datetimeFigureOut">
              <a:rPr lang="nl-NL" smtClean="0"/>
              <a:pPr/>
              <a:t>11-5-2017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2297E-77A0-46A6-AAF2-6DF95C3D29A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E4C3A-91CD-4BFD-B434-E981D39CEB5A}" type="datetimeFigureOut">
              <a:rPr lang="nl-NL" smtClean="0"/>
              <a:pPr/>
              <a:t>11-5-2017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2297E-77A0-46A6-AAF2-6DF95C3D29A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E4C3A-91CD-4BFD-B434-E981D39CEB5A}" type="datetimeFigureOut">
              <a:rPr lang="nl-NL" smtClean="0"/>
              <a:pPr/>
              <a:t>11-5-2017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2297E-77A0-46A6-AAF2-6DF95C3D29A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E4C3A-91CD-4BFD-B434-E981D39CEB5A}" type="datetimeFigureOut">
              <a:rPr lang="nl-NL" smtClean="0"/>
              <a:pPr/>
              <a:t>11-5-2017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2297E-77A0-46A6-AAF2-6DF95C3D29A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E4C3A-91CD-4BFD-B434-E981D39CEB5A}" type="datetimeFigureOut">
              <a:rPr lang="nl-NL" smtClean="0"/>
              <a:pPr/>
              <a:t>11-5-2017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2297E-77A0-46A6-AAF2-6DF95C3D29A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E4C3A-91CD-4BFD-B434-E981D39CEB5A}" type="datetimeFigureOut">
              <a:rPr lang="nl-NL" smtClean="0"/>
              <a:pPr/>
              <a:t>11-5-2017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2297E-77A0-46A6-AAF2-6DF95C3D29A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5E4C3A-91CD-4BFD-B434-E981D39CEB5A}" type="datetimeFigureOut">
              <a:rPr lang="nl-NL" smtClean="0"/>
              <a:pPr/>
              <a:t>11-5-2017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92297E-77A0-46A6-AAF2-6DF95C3D29A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lsweb.rmit.edu.au/lsu/content/4_writingskills/writing_tuts/linking_LL/linking3.html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-900608" y="1772816"/>
            <a:ext cx="7272808" cy="2664296"/>
          </a:xfrm>
        </p:spPr>
        <p:txBody>
          <a:bodyPr>
            <a:noAutofit/>
          </a:bodyPr>
          <a:lstStyle/>
          <a:p>
            <a:r>
              <a:rPr lang="nl-NL" sz="13800" dirty="0" err="1" smtClean="0">
                <a:latin typeface="Arial" pitchFamily="34" charset="0"/>
                <a:cs typeface="Arial" pitchFamily="34" charset="0"/>
              </a:rPr>
              <a:t>Writing</a:t>
            </a:r>
            <a:endParaRPr lang="nl-NL" sz="13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15416" y="4149080"/>
            <a:ext cx="5104656" cy="720080"/>
          </a:xfrm>
        </p:spPr>
        <p:txBody>
          <a:bodyPr>
            <a:normAutofit/>
          </a:bodyPr>
          <a:lstStyle/>
          <a:p>
            <a:pPr algn="l"/>
            <a:r>
              <a:rPr lang="nl-NL" sz="4000" dirty="0" err="1" smtClean="0">
                <a:latin typeface="Arial" pitchFamily="34" charset="0"/>
                <a:cs typeface="Arial" pitchFamily="34" charset="0"/>
              </a:rPr>
              <a:t>Article</a:t>
            </a:r>
            <a:r>
              <a:rPr lang="nl-NL" sz="4000" dirty="0" smtClean="0">
                <a:latin typeface="Arial" pitchFamily="34" charset="0"/>
                <a:cs typeface="Arial" pitchFamily="34" charset="0"/>
              </a:rPr>
              <a:t> &amp; </a:t>
            </a:r>
            <a:r>
              <a:rPr lang="nl-NL" sz="4000" dirty="0" err="1" smtClean="0">
                <a:latin typeface="Arial" pitchFamily="34" charset="0"/>
                <a:cs typeface="Arial" pitchFamily="34" charset="0"/>
              </a:rPr>
              <a:t>Review</a:t>
            </a:r>
            <a:endParaRPr lang="nl-NL" sz="4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Afbeeldingsresultaat voor good mythical morni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EFEFEF"/>
              </a:clrFrom>
              <a:clrTo>
                <a:srgbClr val="EFEFEF">
                  <a:alpha val="0"/>
                </a:srgbClr>
              </a:clrTo>
            </a:clrChange>
            <a:lum bright="40000"/>
          </a:blip>
          <a:srcRect/>
          <a:stretch>
            <a:fillRect/>
          </a:stretch>
        </p:blipFill>
        <p:spPr bwMode="auto">
          <a:xfrm>
            <a:off x="4716016" y="620688"/>
            <a:ext cx="5472608" cy="5472608"/>
          </a:xfrm>
          <a:prstGeom prst="rect">
            <a:avLst/>
          </a:prstGeom>
          <a:noFill/>
        </p:spPr>
      </p:pic>
      <p:sp>
        <p:nvSpPr>
          <p:cNvPr id="5" name="Tekstvak 4"/>
          <p:cNvSpPr txBox="1"/>
          <p:nvPr/>
        </p:nvSpPr>
        <p:spPr>
          <a:xfrm>
            <a:off x="107504" y="3861048"/>
            <a:ext cx="44644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 err="1" smtClean="0">
                <a:latin typeface="Arial" pitchFamily="34" charset="0"/>
                <a:cs typeface="Arial" pitchFamily="34" charset="0"/>
              </a:rPr>
              <a:t>Preparation</a:t>
            </a:r>
            <a:r>
              <a:rPr lang="nl-NL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sz="2000" dirty="0" err="1" smtClean="0">
                <a:latin typeface="Arial" pitchFamily="34" charset="0"/>
                <a:cs typeface="Arial" pitchFamily="34" charset="0"/>
              </a:rPr>
              <a:t>for</a:t>
            </a:r>
            <a:r>
              <a:rPr lang="nl-NL" sz="2000" dirty="0" smtClean="0">
                <a:latin typeface="Arial" pitchFamily="34" charset="0"/>
                <a:cs typeface="Arial" pitchFamily="34" charset="0"/>
              </a:rPr>
              <a:t> PTA Week 3</a:t>
            </a:r>
            <a:endParaRPr lang="nl-NL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-36512" y="-99392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nl-NL" sz="6000" dirty="0" err="1" smtClean="0">
                <a:latin typeface="Arial" pitchFamily="34" charset="0"/>
                <a:cs typeface="Arial" pitchFamily="34" charset="0"/>
              </a:rPr>
              <a:t>Article</a:t>
            </a:r>
            <a:endParaRPr lang="nl-NL" sz="6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2" descr="Afbeeldingsresultaat voor good mythical morni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EFEFEF"/>
              </a:clrFrom>
              <a:clrTo>
                <a:srgbClr val="EFEFEF">
                  <a:alpha val="0"/>
                </a:srgbClr>
              </a:clrTo>
            </a:clrChange>
            <a:lum bright="40000"/>
          </a:blip>
          <a:srcRect/>
          <a:stretch>
            <a:fillRect/>
          </a:stretch>
        </p:blipFill>
        <p:spPr bwMode="auto">
          <a:xfrm>
            <a:off x="4716016" y="620688"/>
            <a:ext cx="5472608" cy="5472608"/>
          </a:xfrm>
          <a:prstGeom prst="rect">
            <a:avLst/>
          </a:prstGeom>
          <a:noFill/>
        </p:spPr>
      </p:pic>
      <p:sp>
        <p:nvSpPr>
          <p:cNvPr id="5" name="Tijdelijke aanduiding voor inhoud 2"/>
          <p:cNvSpPr>
            <a:spLocks noGrp="1"/>
          </p:cNvSpPr>
          <p:nvPr>
            <p:ph idx="1"/>
          </p:nvPr>
        </p:nvSpPr>
        <p:spPr>
          <a:xfrm>
            <a:off x="0" y="980728"/>
            <a:ext cx="9144000" cy="5877272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buFont typeface="Wingdings" pitchFamily="2" charset="2"/>
              <a:buChar char="§"/>
            </a:pPr>
            <a:r>
              <a:rPr lang="nl-NL" dirty="0" smtClean="0">
                <a:latin typeface="Arial" pitchFamily="34" charset="0"/>
                <a:cs typeface="Arial" pitchFamily="34" charset="0"/>
              </a:rPr>
              <a:t>In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an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article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you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write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an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informative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text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explaining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something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about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a subject.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This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is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not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about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your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opinion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but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about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facts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spcBef>
                <a:spcPts val="0"/>
              </a:spcBef>
              <a:buFont typeface="Wingdings" pitchFamily="2" charset="2"/>
              <a:buChar char="§"/>
            </a:pPr>
            <a:endParaRPr lang="nl-NL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buFont typeface="Wingdings" pitchFamily="2" charset="2"/>
              <a:buChar char="§"/>
            </a:pPr>
            <a:r>
              <a:rPr lang="nl-NL" dirty="0" smtClean="0">
                <a:latin typeface="Arial" pitchFamily="34" charset="0"/>
                <a:cs typeface="Arial" pitchFamily="34" charset="0"/>
              </a:rPr>
              <a:t>For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this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assignment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you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write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an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article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about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a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GMM-worthy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subject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that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their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crew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could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use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a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a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base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for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a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new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episode.</a:t>
            </a:r>
          </a:p>
          <a:p>
            <a:pPr>
              <a:spcBef>
                <a:spcPts val="0"/>
              </a:spcBef>
              <a:buFont typeface="Wingdings" pitchFamily="2" charset="2"/>
              <a:buChar char="§"/>
            </a:pPr>
            <a:endParaRPr lang="nl-NL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buFont typeface="Wingdings" pitchFamily="2" charset="2"/>
              <a:buChar char="§"/>
            </a:pPr>
            <a:r>
              <a:rPr lang="nl-NL" dirty="0" smtClean="0">
                <a:latin typeface="Arial" pitchFamily="34" charset="0"/>
                <a:cs typeface="Arial" pitchFamily="34" charset="0"/>
              </a:rPr>
              <a:t>As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preparation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you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research a subject of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choice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spcBef>
                <a:spcPts val="0"/>
              </a:spcBef>
              <a:buNone/>
            </a:pPr>
            <a:endParaRPr lang="nl-NL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buFont typeface="Wingdings" pitchFamily="2" charset="2"/>
              <a:buChar char="§"/>
            </a:pPr>
            <a:endParaRPr lang="nl-NL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buFont typeface="Wingdings" pitchFamily="2" charset="2"/>
              <a:buChar char="§"/>
            </a:pPr>
            <a:endParaRPr lang="nl-NL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buFont typeface="Wingdings" pitchFamily="2" charset="2"/>
              <a:buChar char="§"/>
            </a:pPr>
            <a:endParaRPr lang="nl-NL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buFont typeface="Wingdings" pitchFamily="2" charset="2"/>
              <a:buChar char="§"/>
            </a:pPr>
            <a:endParaRPr lang="nl-NL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buFont typeface="Wingdings" pitchFamily="2" charset="2"/>
              <a:buChar char="§"/>
            </a:pPr>
            <a:endParaRPr lang="nl-NL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-36512" y="-99392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nl-NL" sz="6000" dirty="0" err="1" smtClean="0">
                <a:latin typeface="Arial" pitchFamily="34" charset="0"/>
                <a:cs typeface="Arial" pitchFamily="34" charset="0"/>
              </a:rPr>
              <a:t>Article</a:t>
            </a:r>
            <a:r>
              <a:rPr lang="nl-NL" sz="6000" dirty="0" smtClean="0">
                <a:latin typeface="Arial" pitchFamily="34" charset="0"/>
                <a:cs typeface="Arial" pitchFamily="34" charset="0"/>
              </a:rPr>
              <a:t> (2)</a:t>
            </a:r>
            <a:endParaRPr lang="nl-NL" sz="6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2" descr="Afbeeldingsresultaat voor good mythical morni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EFEFEF"/>
              </a:clrFrom>
              <a:clrTo>
                <a:srgbClr val="EFEFEF">
                  <a:alpha val="0"/>
                </a:srgbClr>
              </a:clrTo>
            </a:clrChange>
            <a:lum bright="40000"/>
          </a:blip>
          <a:srcRect/>
          <a:stretch>
            <a:fillRect/>
          </a:stretch>
        </p:blipFill>
        <p:spPr bwMode="auto">
          <a:xfrm>
            <a:off x="4716016" y="620688"/>
            <a:ext cx="5472608" cy="5472608"/>
          </a:xfrm>
          <a:prstGeom prst="rect">
            <a:avLst/>
          </a:prstGeom>
          <a:noFill/>
        </p:spPr>
      </p:pic>
      <p:sp>
        <p:nvSpPr>
          <p:cNvPr id="5" name="Tijdelijke aanduiding voor inhoud 2"/>
          <p:cNvSpPr>
            <a:spLocks noGrp="1"/>
          </p:cNvSpPr>
          <p:nvPr>
            <p:ph idx="1"/>
          </p:nvPr>
        </p:nvSpPr>
        <p:spPr>
          <a:xfrm>
            <a:off x="0" y="980728"/>
            <a:ext cx="9144000" cy="5877272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buFont typeface="Wingdings" pitchFamily="2" charset="2"/>
              <a:buChar char="§"/>
            </a:pPr>
            <a:r>
              <a:rPr lang="nl-NL" dirty="0" err="1" smtClean="0">
                <a:latin typeface="Arial" pitchFamily="34" charset="0"/>
                <a:cs typeface="Arial" pitchFamily="34" charset="0"/>
              </a:rPr>
              <a:t>Your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article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includes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lvl="1">
              <a:spcBef>
                <a:spcPts val="0"/>
              </a:spcBef>
              <a:buFont typeface="Wingdings" pitchFamily="2" charset="2"/>
              <a:buChar char="§"/>
            </a:pPr>
            <a:r>
              <a:rPr lang="nl-NL" dirty="0" smtClean="0">
                <a:latin typeface="Arial" pitchFamily="34" charset="0"/>
                <a:cs typeface="Arial" pitchFamily="34" charset="0"/>
              </a:rPr>
              <a:t>A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title</a:t>
            </a:r>
            <a:endParaRPr lang="nl-NL" dirty="0" smtClean="0">
              <a:latin typeface="Arial" pitchFamily="34" charset="0"/>
              <a:cs typeface="Arial" pitchFamily="34" charset="0"/>
            </a:endParaRPr>
          </a:p>
          <a:p>
            <a:pPr lvl="1">
              <a:spcBef>
                <a:spcPts val="0"/>
              </a:spcBef>
              <a:buFont typeface="Wingdings" pitchFamily="2" charset="2"/>
              <a:buChar char="§"/>
            </a:pPr>
            <a:endParaRPr lang="nl-NL" dirty="0" smtClean="0">
              <a:latin typeface="Arial" pitchFamily="34" charset="0"/>
              <a:cs typeface="Arial" pitchFamily="34" charset="0"/>
            </a:endParaRPr>
          </a:p>
          <a:p>
            <a:pPr lvl="1">
              <a:spcBef>
                <a:spcPts val="0"/>
              </a:spcBef>
              <a:buFont typeface="Wingdings" pitchFamily="2" charset="2"/>
              <a:buChar char="§"/>
            </a:pPr>
            <a:r>
              <a:rPr lang="nl-NL" dirty="0" err="1" smtClean="0">
                <a:latin typeface="Arial" pitchFamily="34" charset="0"/>
                <a:cs typeface="Arial" pitchFamily="34" charset="0"/>
              </a:rPr>
              <a:t>An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introduction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which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explains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the subject of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your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article</a:t>
            </a:r>
            <a:endParaRPr lang="nl-NL" dirty="0" smtClean="0">
              <a:latin typeface="Arial" pitchFamily="34" charset="0"/>
              <a:cs typeface="Arial" pitchFamily="34" charset="0"/>
            </a:endParaRPr>
          </a:p>
          <a:p>
            <a:pPr lvl="1">
              <a:spcBef>
                <a:spcPts val="0"/>
              </a:spcBef>
              <a:buFont typeface="Wingdings" pitchFamily="2" charset="2"/>
              <a:buChar char="§"/>
            </a:pPr>
            <a:endParaRPr lang="nl-NL" dirty="0" smtClean="0">
              <a:latin typeface="Arial" pitchFamily="34" charset="0"/>
              <a:cs typeface="Arial" pitchFamily="34" charset="0"/>
            </a:endParaRPr>
          </a:p>
          <a:p>
            <a:pPr lvl="1">
              <a:spcBef>
                <a:spcPts val="0"/>
              </a:spcBef>
              <a:buFont typeface="Wingdings" pitchFamily="2" charset="2"/>
              <a:buChar char="§"/>
            </a:pPr>
            <a:r>
              <a:rPr lang="nl-NL" dirty="0" smtClean="0">
                <a:latin typeface="Arial" pitchFamily="34" charset="0"/>
                <a:cs typeface="Arial" pitchFamily="34" charset="0"/>
              </a:rPr>
              <a:t>A body,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which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explains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your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subject in detail (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preferably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with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“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evidence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”)</a:t>
            </a:r>
          </a:p>
          <a:p>
            <a:pPr lvl="1">
              <a:spcBef>
                <a:spcPts val="0"/>
              </a:spcBef>
              <a:buFont typeface="Wingdings" pitchFamily="2" charset="2"/>
              <a:buChar char="§"/>
            </a:pPr>
            <a:endParaRPr lang="nl-NL" dirty="0" smtClean="0">
              <a:latin typeface="Arial" pitchFamily="34" charset="0"/>
              <a:cs typeface="Arial" pitchFamily="34" charset="0"/>
            </a:endParaRPr>
          </a:p>
          <a:p>
            <a:pPr lvl="1">
              <a:spcBef>
                <a:spcPts val="0"/>
              </a:spcBef>
              <a:buFont typeface="Wingdings" pitchFamily="2" charset="2"/>
              <a:buChar char="§"/>
            </a:pPr>
            <a:r>
              <a:rPr lang="nl-NL" dirty="0" smtClean="0">
                <a:latin typeface="Arial" pitchFamily="34" charset="0"/>
                <a:cs typeface="Arial" pitchFamily="34" charset="0"/>
              </a:rPr>
              <a:t>A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conclusion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which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summarises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your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subject and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briefly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gives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your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opinion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on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the subject.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-36512" y="-99392"/>
            <a:ext cx="8928992" cy="1143000"/>
          </a:xfrm>
        </p:spPr>
        <p:txBody>
          <a:bodyPr>
            <a:normAutofit/>
          </a:bodyPr>
          <a:lstStyle/>
          <a:p>
            <a:pPr algn="l"/>
            <a:r>
              <a:rPr lang="nl-NL" sz="6000" dirty="0" err="1" smtClean="0">
                <a:latin typeface="Arial" pitchFamily="34" charset="0"/>
                <a:cs typeface="Arial" pitchFamily="34" charset="0"/>
              </a:rPr>
              <a:t>What</a:t>
            </a:r>
            <a:r>
              <a:rPr lang="nl-NL" sz="6000" dirty="0" smtClean="0">
                <a:latin typeface="Arial" pitchFamily="34" charset="0"/>
                <a:cs typeface="Arial" pitchFamily="34" charset="0"/>
              </a:rPr>
              <a:t> to </a:t>
            </a:r>
            <a:r>
              <a:rPr lang="nl-NL" sz="6000" dirty="0" err="1" smtClean="0">
                <a:latin typeface="Arial" pitchFamily="34" charset="0"/>
                <a:cs typeface="Arial" pitchFamily="34" charset="0"/>
              </a:rPr>
              <a:t>bring</a:t>
            </a:r>
            <a:r>
              <a:rPr lang="nl-NL" sz="6000" dirty="0" smtClean="0">
                <a:latin typeface="Arial" pitchFamily="34" charset="0"/>
                <a:cs typeface="Arial" pitchFamily="34" charset="0"/>
              </a:rPr>
              <a:t> to the PTA?</a:t>
            </a:r>
            <a:endParaRPr lang="nl-NL" sz="6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2" descr="Afbeeldingsresultaat voor good mythical morni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EFEFEF"/>
              </a:clrFrom>
              <a:clrTo>
                <a:srgbClr val="EFEFEF">
                  <a:alpha val="0"/>
                </a:srgbClr>
              </a:clrTo>
            </a:clrChange>
            <a:lum bright="40000"/>
          </a:blip>
          <a:srcRect/>
          <a:stretch>
            <a:fillRect/>
          </a:stretch>
        </p:blipFill>
        <p:spPr bwMode="auto">
          <a:xfrm>
            <a:off x="4716016" y="620688"/>
            <a:ext cx="5472608" cy="5472608"/>
          </a:xfrm>
          <a:prstGeom prst="rect">
            <a:avLst/>
          </a:prstGeom>
          <a:noFill/>
        </p:spPr>
      </p:pic>
      <p:sp>
        <p:nvSpPr>
          <p:cNvPr id="6" name="Tijdelijke aanduiding voor inhoud 2"/>
          <p:cNvSpPr>
            <a:spLocks noGrp="1"/>
          </p:cNvSpPr>
          <p:nvPr>
            <p:ph idx="1"/>
          </p:nvPr>
        </p:nvSpPr>
        <p:spPr>
          <a:xfrm>
            <a:off x="0" y="980728"/>
            <a:ext cx="9144000" cy="5877272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buFont typeface="Wingdings" pitchFamily="2" charset="2"/>
              <a:buChar char="§"/>
            </a:pPr>
            <a:r>
              <a:rPr lang="nl-NL" dirty="0" err="1" smtClean="0">
                <a:latin typeface="Arial" pitchFamily="34" charset="0"/>
                <a:cs typeface="Arial" pitchFamily="34" charset="0"/>
              </a:rPr>
              <a:t>You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can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bring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a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Dutch-English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and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English-Dutch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b="1" dirty="0" err="1" smtClean="0">
                <a:latin typeface="Arial" pitchFamily="34" charset="0"/>
                <a:cs typeface="Arial" pitchFamily="34" charset="0"/>
              </a:rPr>
              <a:t>dictionary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spcBef>
                <a:spcPts val="0"/>
              </a:spcBef>
              <a:buFont typeface="Wingdings" pitchFamily="2" charset="2"/>
              <a:buChar char="§"/>
            </a:pPr>
            <a:endParaRPr lang="nl-NL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buFont typeface="Wingdings" pitchFamily="2" charset="2"/>
              <a:buChar char="§"/>
            </a:pPr>
            <a:r>
              <a:rPr lang="nl-NL" dirty="0" err="1" smtClean="0">
                <a:latin typeface="Arial" pitchFamily="34" charset="0"/>
                <a:cs typeface="Arial" pitchFamily="34" charset="0"/>
              </a:rPr>
              <a:t>You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can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bring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b="1" dirty="0" err="1" smtClean="0">
                <a:latin typeface="Arial" pitchFamily="34" charset="0"/>
                <a:cs typeface="Arial" pitchFamily="34" charset="0"/>
              </a:rPr>
              <a:t>one</a:t>
            </a:r>
            <a:r>
              <a:rPr lang="nl-NL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b="1" dirty="0" err="1" smtClean="0">
                <a:latin typeface="Arial" pitchFamily="34" charset="0"/>
                <a:cs typeface="Arial" pitchFamily="34" charset="0"/>
              </a:rPr>
              <a:t>piece</a:t>
            </a:r>
            <a:r>
              <a:rPr lang="nl-NL" b="1" dirty="0" smtClean="0">
                <a:latin typeface="Arial" pitchFamily="34" charset="0"/>
                <a:cs typeface="Arial" pitchFamily="34" charset="0"/>
              </a:rPr>
              <a:t> of A4 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paper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with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information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you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can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use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while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writing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You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can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write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down dates,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facts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names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, data etc.</a:t>
            </a:r>
          </a:p>
          <a:p>
            <a:pPr>
              <a:spcBef>
                <a:spcPts val="0"/>
              </a:spcBef>
              <a:buFont typeface="Wingdings" pitchFamily="2" charset="2"/>
              <a:buChar char="§"/>
            </a:pPr>
            <a:endParaRPr lang="nl-NL" dirty="0" smtClean="0">
              <a:latin typeface="Arial" pitchFamily="34" charset="0"/>
              <a:cs typeface="Arial" pitchFamily="34" charset="0"/>
            </a:endParaRPr>
          </a:p>
          <a:p>
            <a:pPr lvl="1">
              <a:spcBef>
                <a:spcPts val="0"/>
              </a:spcBef>
              <a:buFont typeface="Wingdings" pitchFamily="2" charset="2"/>
              <a:buChar char="§"/>
            </a:pPr>
            <a:r>
              <a:rPr lang="nl-NL" dirty="0" err="1" smtClean="0">
                <a:latin typeface="Arial" pitchFamily="34" charset="0"/>
                <a:cs typeface="Arial" pitchFamily="34" charset="0"/>
              </a:rPr>
              <a:t>This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piece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of paper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will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be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checked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and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you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cannot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write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your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article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review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in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advance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spcBef>
                <a:spcPts val="0"/>
              </a:spcBef>
              <a:buNone/>
            </a:pPr>
            <a:endParaRPr lang="nl-NL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buFont typeface="Wingdings" pitchFamily="2" charset="2"/>
              <a:buChar char="§"/>
            </a:pPr>
            <a:endParaRPr lang="nl-NL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hthoek 6"/>
          <p:cNvSpPr/>
          <p:nvPr/>
        </p:nvSpPr>
        <p:spPr>
          <a:xfrm>
            <a:off x="6552728" y="5962054"/>
            <a:ext cx="2771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dirty="0" err="1" smtClean="0">
                <a:latin typeface="Arial" pitchFamily="34" charset="0"/>
                <a:cs typeface="Arial" pitchFamily="34" charset="0"/>
              </a:rPr>
              <a:t>If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you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want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an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example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of a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review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or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an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article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ask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your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teacher.</a:t>
            </a:r>
            <a:endParaRPr lang="nl-NL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-36512" y="-99392"/>
            <a:ext cx="8928992" cy="1143000"/>
          </a:xfrm>
        </p:spPr>
        <p:txBody>
          <a:bodyPr>
            <a:normAutofit/>
          </a:bodyPr>
          <a:lstStyle/>
          <a:p>
            <a:pPr algn="l"/>
            <a:r>
              <a:rPr lang="nl-NL" sz="6000" dirty="0" err="1" smtClean="0">
                <a:latin typeface="Arial" pitchFamily="34" charset="0"/>
                <a:cs typeface="Arial" pitchFamily="34" charset="0"/>
              </a:rPr>
              <a:t>What</a:t>
            </a:r>
            <a:r>
              <a:rPr lang="nl-NL" sz="6000" dirty="0" smtClean="0">
                <a:latin typeface="Arial" pitchFamily="34" charset="0"/>
                <a:cs typeface="Arial" pitchFamily="34" charset="0"/>
              </a:rPr>
              <a:t> to </a:t>
            </a:r>
            <a:r>
              <a:rPr lang="nl-NL" sz="6000" dirty="0" err="1" smtClean="0">
                <a:latin typeface="Arial" pitchFamily="34" charset="0"/>
                <a:cs typeface="Arial" pitchFamily="34" charset="0"/>
              </a:rPr>
              <a:t>write</a:t>
            </a:r>
            <a:r>
              <a:rPr lang="nl-NL" sz="6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sz="6000" dirty="0" err="1" smtClean="0">
                <a:latin typeface="Arial" pitchFamily="34" charset="0"/>
                <a:cs typeface="Arial" pitchFamily="34" charset="0"/>
              </a:rPr>
              <a:t>about</a:t>
            </a:r>
            <a:r>
              <a:rPr lang="nl-NL" sz="6000" dirty="0" smtClean="0">
                <a:latin typeface="Arial" pitchFamily="34" charset="0"/>
                <a:cs typeface="Arial" pitchFamily="34" charset="0"/>
              </a:rPr>
              <a:t>?</a:t>
            </a:r>
            <a:endParaRPr lang="nl-NL" sz="6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2" descr="Afbeeldingsresultaat voor good mythical morni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EFEFEF"/>
              </a:clrFrom>
              <a:clrTo>
                <a:srgbClr val="EFEFEF">
                  <a:alpha val="0"/>
                </a:srgbClr>
              </a:clrTo>
            </a:clrChange>
            <a:lum bright="40000"/>
          </a:blip>
          <a:srcRect/>
          <a:stretch>
            <a:fillRect/>
          </a:stretch>
        </p:blipFill>
        <p:spPr bwMode="auto">
          <a:xfrm>
            <a:off x="4716016" y="620688"/>
            <a:ext cx="5472608" cy="5472608"/>
          </a:xfrm>
          <a:prstGeom prst="rect">
            <a:avLst/>
          </a:prstGeom>
          <a:noFill/>
        </p:spPr>
      </p:pic>
      <p:sp>
        <p:nvSpPr>
          <p:cNvPr id="6" name="Tijdelijke aanduiding voor inhoud 2"/>
          <p:cNvSpPr>
            <a:spLocks noGrp="1"/>
          </p:cNvSpPr>
          <p:nvPr>
            <p:ph idx="1"/>
          </p:nvPr>
        </p:nvSpPr>
        <p:spPr>
          <a:xfrm>
            <a:off x="0" y="980728"/>
            <a:ext cx="9144000" cy="5877272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rPr lang="nl-NL" dirty="0" smtClean="0">
                <a:latin typeface="Arial" pitchFamily="34" charset="0"/>
                <a:cs typeface="Arial" pitchFamily="34" charset="0"/>
              </a:rPr>
              <a:t>For the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review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it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is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quite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simple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to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think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of a</a:t>
            </a:r>
          </a:p>
          <a:p>
            <a:pPr>
              <a:spcBef>
                <a:spcPts val="0"/>
              </a:spcBef>
              <a:buNone/>
            </a:pPr>
            <a:r>
              <a:rPr lang="nl-NL" dirty="0" smtClean="0">
                <a:latin typeface="Arial" pitchFamily="34" charset="0"/>
                <a:cs typeface="Arial" pitchFamily="34" charset="0"/>
              </a:rPr>
              <a:t>subject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because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it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has to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be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GMM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or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a GMM</a:t>
            </a:r>
          </a:p>
          <a:p>
            <a:pPr>
              <a:spcBef>
                <a:spcPts val="0"/>
              </a:spcBef>
              <a:buNone/>
            </a:pPr>
            <a:r>
              <a:rPr lang="nl-NL" dirty="0" smtClean="0">
                <a:latin typeface="Arial" pitchFamily="34" charset="0"/>
                <a:cs typeface="Arial" pitchFamily="34" charset="0"/>
              </a:rPr>
              <a:t>video.</a:t>
            </a:r>
          </a:p>
          <a:p>
            <a:pPr>
              <a:spcBef>
                <a:spcPts val="0"/>
              </a:spcBef>
              <a:buNone/>
            </a:pPr>
            <a:endParaRPr lang="nl-NL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buNone/>
            </a:pPr>
            <a:r>
              <a:rPr lang="nl-NL" dirty="0" smtClean="0">
                <a:latin typeface="Arial" pitchFamily="34" charset="0"/>
                <a:cs typeface="Arial" pitchFamily="34" charset="0"/>
              </a:rPr>
              <a:t>For the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article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however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you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can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choose</a:t>
            </a:r>
            <a:endParaRPr lang="nl-NL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buNone/>
            </a:pPr>
            <a:r>
              <a:rPr lang="nl-NL" dirty="0" err="1" smtClean="0">
                <a:latin typeface="Arial" pitchFamily="34" charset="0"/>
                <a:cs typeface="Arial" pitchFamily="34" charset="0"/>
              </a:rPr>
              <a:t>everything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and I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get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that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that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might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be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difficul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t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spcBef>
                <a:spcPts val="0"/>
              </a:spcBef>
              <a:buNone/>
            </a:pPr>
            <a:r>
              <a:rPr lang="nl-NL" dirty="0" err="1" smtClean="0">
                <a:latin typeface="Arial" pitchFamily="34" charset="0"/>
                <a:cs typeface="Arial" pitchFamily="34" charset="0"/>
              </a:rPr>
              <a:t>Here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are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some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ideas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from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certain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categories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spcBef>
                <a:spcPts val="0"/>
              </a:spcBef>
              <a:buNone/>
            </a:pPr>
            <a:endParaRPr lang="nl-NL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buNone/>
            </a:pPr>
            <a:r>
              <a:rPr lang="nl-NL" b="1" u="sng" dirty="0" err="1" smtClean="0">
                <a:latin typeface="Arial" pitchFamily="34" charset="0"/>
                <a:cs typeface="Arial" pitchFamily="34" charset="0"/>
              </a:rPr>
              <a:t>Note</a:t>
            </a:r>
            <a:r>
              <a:rPr lang="nl-NL" b="1" u="sng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You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don’t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have to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choose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one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of these</a:t>
            </a:r>
          </a:p>
          <a:p>
            <a:pPr>
              <a:spcBef>
                <a:spcPts val="0"/>
              </a:spcBef>
              <a:buNone/>
            </a:pPr>
            <a:r>
              <a:rPr lang="nl-NL" dirty="0" err="1" smtClean="0">
                <a:latin typeface="Arial" pitchFamily="34" charset="0"/>
                <a:cs typeface="Arial" pitchFamily="34" charset="0"/>
              </a:rPr>
              <a:t>subjects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but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they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are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subjects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I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approve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and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that</a:t>
            </a:r>
            <a:endParaRPr lang="nl-NL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buNone/>
            </a:pPr>
            <a:r>
              <a:rPr lang="nl-NL" dirty="0" err="1" smtClean="0">
                <a:latin typeface="Arial" pitchFamily="34" charset="0"/>
                <a:cs typeface="Arial" pitchFamily="34" charset="0"/>
              </a:rPr>
              <a:t>might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be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interesting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.</a:t>
            </a:r>
            <a:endParaRPr lang="nl-NL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buFont typeface="Wingdings" pitchFamily="2" charset="2"/>
              <a:buChar char="§"/>
            </a:pPr>
            <a:endParaRPr lang="nl-NL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-36512" y="-99392"/>
            <a:ext cx="8928992" cy="1143000"/>
          </a:xfrm>
        </p:spPr>
        <p:txBody>
          <a:bodyPr>
            <a:normAutofit/>
          </a:bodyPr>
          <a:lstStyle/>
          <a:p>
            <a:pPr algn="l"/>
            <a:r>
              <a:rPr lang="nl-NL" sz="6000" dirty="0" err="1" smtClean="0">
                <a:latin typeface="Arial" pitchFamily="34" charset="0"/>
                <a:cs typeface="Arial" pitchFamily="34" charset="0"/>
              </a:rPr>
              <a:t>What</a:t>
            </a:r>
            <a:r>
              <a:rPr lang="nl-NL" sz="6000" dirty="0" smtClean="0">
                <a:latin typeface="Arial" pitchFamily="34" charset="0"/>
                <a:cs typeface="Arial" pitchFamily="34" charset="0"/>
              </a:rPr>
              <a:t> to </a:t>
            </a:r>
            <a:r>
              <a:rPr lang="nl-NL" sz="6000" dirty="0" err="1" smtClean="0">
                <a:latin typeface="Arial" pitchFamily="34" charset="0"/>
                <a:cs typeface="Arial" pitchFamily="34" charset="0"/>
              </a:rPr>
              <a:t>write</a:t>
            </a:r>
            <a:r>
              <a:rPr lang="nl-NL" sz="6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sz="6000" dirty="0" err="1" smtClean="0">
                <a:latin typeface="Arial" pitchFamily="34" charset="0"/>
                <a:cs typeface="Arial" pitchFamily="34" charset="0"/>
              </a:rPr>
              <a:t>about</a:t>
            </a:r>
            <a:r>
              <a:rPr lang="nl-NL" sz="6000" dirty="0" smtClean="0">
                <a:latin typeface="Arial" pitchFamily="34" charset="0"/>
                <a:cs typeface="Arial" pitchFamily="34" charset="0"/>
              </a:rPr>
              <a:t>?</a:t>
            </a:r>
            <a:endParaRPr lang="nl-NL" sz="6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2" descr="Afbeeldingsresultaat voor good mythical morni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EFEFEF"/>
              </a:clrFrom>
              <a:clrTo>
                <a:srgbClr val="EFEFEF">
                  <a:alpha val="0"/>
                </a:srgbClr>
              </a:clrTo>
            </a:clrChange>
            <a:lum bright="40000"/>
          </a:blip>
          <a:srcRect/>
          <a:stretch>
            <a:fillRect/>
          </a:stretch>
        </p:blipFill>
        <p:spPr bwMode="auto">
          <a:xfrm>
            <a:off x="4716016" y="620688"/>
            <a:ext cx="5472608" cy="5472608"/>
          </a:xfrm>
          <a:prstGeom prst="rect">
            <a:avLst/>
          </a:prstGeom>
          <a:noFill/>
        </p:spPr>
      </p:pic>
      <p:sp>
        <p:nvSpPr>
          <p:cNvPr id="6" name="Tijdelijke aanduiding voor inhoud 2"/>
          <p:cNvSpPr>
            <a:spLocks noGrp="1"/>
          </p:cNvSpPr>
          <p:nvPr>
            <p:ph idx="1"/>
          </p:nvPr>
        </p:nvSpPr>
        <p:spPr>
          <a:xfrm>
            <a:off x="0" y="980728"/>
            <a:ext cx="9684568" cy="3168352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buFont typeface="Wingdings" pitchFamily="2" charset="2"/>
              <a:buChar char="§"/>
            </a:pPr>
            <a:r>
              <a:rPr lang="nl-NL" dirty="0" err="1" smtClean="0">
                <a:latin typeface="Arial" pitchFamily="34" charset="0"/>
                <a:cs typeface="Arial" pitchFamily="34" charset="0"/>
              </a:rPr>
              <a:t>History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lvl="1">
              <a:spcBef>
                <a:spcPts val="0"/>
              </a:spcBef>
              <a:buFont typeface="Wingdings" pitchFamily="2" charset="2"/>
              <a:buChar char="§"/>
            </a:pPr>
            <a:r>
              <a:rPr lang="nl-NL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murder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disappearance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of the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Romanovs</a:t>
            </a:r>
            <a:endParaRPr lang="nl-NL" dirty="0" smtClean="0">
              <a:latin typeface="Arial" pitchFamily="34" charset="0"/>
              <a:cs typeface="Arial" pitchFamily="34" charset="0"/>
            </a:endParaRPr>
          </a:p>
          <a:p>
            <a:pPr lvl="1">
              <a:spcBef>
                <a:spcPts val="0"/>
              </a:spcBef>
              <a:buFont typeface="Wingdings" pitchFamily="2" charset="2"/>
              <a:buChar char="§"/>
            </a:pPr>
            <a:r>
              <a:rPr lang="nl-NL" dirty="0" err="1" smtClean="0">
                <a:latin typeface="Arial" pitchFamily="34" charset="0"/>
                <a:cs typeface="Arial" pitchFamily="34" charset="0"/>
              </a:rPr>
              <a:t>Legens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of New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Orleans</a:t>
            </a:r>
            <a:endParaRPr lang="nl-NL" dirty="0" smtClean="0">
              <a:latin typeface="Arial" pitchFamily="34" charset="0"/>
              <a:cs typeface="Arial" pitchFamily="34" charset="0"/>
            </a:endParaRPr>
          </a:p>
          <a:p>
            <a:pPr lvl="1">
              <a:spcBef>
                <a:spcPts val="0"/>
              </a:spcBef>
              <a:buFont typeface="Wingdings" pitchFamily="2" charset="2"/>
              <a:buChar char="§"/>
            </a:pPr>
            <a:r>
              <a:rPr lang="nl-NL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Witchtrials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of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Salem</a:t>
            </a:r>
            <a:endParaRPr lang="nl-NL" dirty="0" smtClean="0">
              <a:latin typeface="Arial" pitchFamily="34" charset="0"/>
              <a:cs typeface="Arial" pitchFamily="34" charset="0"/>
            </a:endParaRPr>
          </a:p>
          <a:p>
            <a:pPr lvl="1">
              <a:spcBef>
                <a:spcPts val="0"/>
              </a:spcBef>
              <a:buFont typeface="Wingdings" pitchFamily="2" charset="2"/>
              <a:buChar char="§"/>
            </a:pPr>
            <a:r>
              <a:rPr lang="nl-NL" dirty="0" smtClean="0">
                <a:latin typeface="Arial" pitchFamily="34" charset="0"/>
                <a:cs typeface="Arial" pitchFamily="34" charset="0"/>
              </a:rPr>
              <a:t> Henry VIII and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his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six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wives</a:t>
            </a:r>
            <a:endParaRPr lang="nl-NL" dirty="0" smtClean="0">
              <a:latin typeface="Arial" pitchFamily="34" charset="0"/>
              <a:cs typeface="Arial" pitchFamily="34" charset="0"/>
            </a:endParaRPr>
          </a:p>
          <a:p>
            <a:pPr lvl="1">
              <a:spcBef>
                <a:spcPts val="0"/>
              </a:spcBef>
              <a:buFont typeface="Wingdings" pitchFamily="2" charset="2"/>
              <a:buChar char="§"/>
            </a:pPr>
            <a:r>
              <a:rPr lang="nl-NL" dirty="0" err="1" smtClean="0">
                <a:latin typeface="Arial" pitchFamily="34" charset="0"/>
                <a:cs typeface="Arial" pitchFamily="34" charset="0"/>
              </a:rPr>
              <a:t>Stonehenge</a:t>
            </a:r>
            <a:endParaRPr lang="nl-NL" dirty="0" smtClean="0">
              <a:latin typeface="Arial" pitchFamily="34" charset="0"/>
              <a:cs typeface="Arial" pitchFamily="34" charset="0"/>
            </a:endParaRPr>
          </a:p>
          <a:p>
            <a:pPr lvl="1">
              <a:spcBef>
                <a:spcPts val="0"/>
              </a:spcBef>
              <a:buFont typeface="Wingdings" pitchFamily="2" charset="2"/>
              <a:buChar char="§"/>
            </a:pPr>
            <a:r>
              <a:rPr lang="nl-NL" dirty="0" smtClean="0">
                <a:latin typeface="Arial" pitchFamily="34" charset="0"/>
                <a:cs typeface="Arial" pitchFamily="34" charset="0"/>
              </a:rPr>
              <a:t>Jack the Ripper</a:t>
            </a:r>
            <a:endParaRPr lang="nl-NL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ijdelijke aanduiding voor inhoud 2"/>
          <p:cNvSpPr txBox="1">
            <a:spLocks/>
          </p:cNvSpPr>
          <p:nvPr/>
        </p:nvSpPr>
        <p:spPr>
          <a:xfrm>
            <a:off x="0" y="4221088"/>
            <a:ext cx="9684568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nl-NL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Science</a:t>
            </a:r>
            <a:r>
              <a:rPr kumimoji="0" lang="nl-NL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:</a:t>
            </a:r>
          </a:p>
          <a:p>
            <a:pPr marL="800100" lvl="1" indent="-342900">
              <a:buFont typeface="Wingdings" pitchFamily="2" charset="2"/>
              <a:buChar char="§"/>
            </a:pPr>
            <a:r>
              <a:rPr lang="nl-NL" sz="3200" dirty="0" smtClean="0">
                <a:latin typeface="Arial" pitchFamily="34" charset="0"/>
                <a:cs typeface="Arial" pitchFamily="34" charset="0"/>
              </a:rPr>
              <a:t>The effect of </a:t>
            </a:r>
            <a:r>
              <a:rPr lang="nl-NL" sz="3200" dirty="0" err="1" smtClean="0">
                <a:latin typeface="Arial" pitchFamily="34" charset="0"/>
                <a:cs typeface="Arial" pitchFamily="34" charset="0"/>
              </a:rPr>
              <a:t>sugar</a:t>
            </a:r>
            <a:endParaRPr lang="nl-NL" sz="3200" dirty="0" smtClean="0">
              <a:latin typeface="Arial" pitchFamily="34" charset="0"/>
              <a:cs typeface="Arial" pitchFamily="34" charset="0"/>
            </a:endParaRPr>
          </a:p>
          <a:p>
            <a:pPr marL="800100" lvl="1" indent="-342900">
              <a:buFont typeface="Wingdings" pitchFamily="2" charset="2"/>
              <a:buChar char="§"/>
            </a:pPr>
            <a:r>
              <a:rPr kumimoji="0" lang="nl-NL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Deja</a:t>
            </a:r>
            <a:r>
              <a:rPr kumimoji="0" lang="nl-NL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Vu</a:t>
            </a:r>
          </a:p>
          <a:p>
            <a:pPr marL="800100" lvl="1" indent="-342900">
              <a:buFont typeface="Wingdings" pitchFamily="2" charset="2"/>
              <a:buChar char="§"/>
            </a:pPr>
            <a:r>
              <a:rPr lang="nl-NL" sz="3200" baseline="0" dirty="0" smtClean="0">
                <a:latin typeface="Arial" pitchFamily="34" charset="0"/>
                <a:cs typeface="Arial" pitchFamily="34" charset="0"/>
              </a:rPr>
              <a:t>The</a:t>
            </a:r>
            <a:r>
              <a:rPr lang="nl-NL" sz="3200" dirty="0" smtClean="0">
                <a:latin typeface="Arial" pitchFamily="34" charset="0"/>
                <a:cs typeface="Arial" pitchFamily="34" charset="0"/>
              </a:rPr>
              <a:t> “</a:t>
            </a:r>
            <a:r>
              <a:rPr lang="nl-NL" sz="3200" dirty="0" err="1" smtClean="0">
                <a:latin typeface="Arial" pitchFamily="34" charset="0"/>
                <a:cs typeface="Arial" pitchFamily="34" charset="0"/>
              </a:rPr>
              <a:t>magic</a:t>
            </a:r>
            <a:r>
              <a:rPr lang="nl-NL" sz="3200" dirty="0" smtClean="0">
                <a:latin typeface="Arial" pitchFamily="34" charset="0"/>
                <a:cs typeface="Arial" pitchFamily="34" charset="0"/>
              </a:rPr>
              <a:t>” of </a:t>
            </a:r>
            <a:r>
              <a:rPr lang="nl-NL" sz="3200" dirty="0" err="1" smtClean="0">
                <a:latin typeface="Arial" pitchFamily="34" charset="0"/>
                <a:cs typeface="Arial" pitchFamily="34" charset="0"/>
              </a:rPr>
              <a:t>Rhinohorns</a:t>
            </a:r>
            <a:endParaRPr lang="nl-NL" sz="3200" dirty="0" smtClean="0">
              <a:latin typeface="Arial" pitchFamily="34" charset="0"/>
              <a:cs typeface="Arial" pitchFamily="34" charset="0"/>
            </a:endParaRPr>
          </a:p>
          <a:p>
            <a:pPr marL="800100" lvl="1" indent="-342900">
              <a:buFont typeface="Wingdings" pitchFamily="2" charset="2"/>
              <a:buChar char="§"/>
            </a:pPr>
            <a:r>
              <a:rPr lang="nl-NL" sz="3200" dirty="0" err="1" smtClean="0">
                <a:latin typeface="Arial" pitchFamily="34" charset="0"/>
                <a:cs typeface="Arial" pitchFamily="34" charset="0"/>
              </a:rPr>
              <a:t>Khanzi</a:t>
            </a:r>
            <a:r>
              <a:rPr lang="nl-NL" sz="3200" dirty="0" smtClean="0">
                <a:latin typeface="Arial" pitchFamily="34" charset="0"/>
                <a:cs typeface="Arial" pitchFamily="34" charset="0"/>
              </a:rPr>
              <a:t> the </a:t>
            </a:r>
            <a:r>
              <a:rPr lang="nl-NL" sz="3200" dirty="0" err="1" smtClean="0">
                <a:latin typeface="Arial" pitchFamily="34" charset="0"/>
                <a:cs typeface="Arial" pitchFamily="34" charset="0"/>
              </a:rPr>
              <a:t>Talking</a:t>
            </a:r>
            <a:r>
              <a:rPr lang="nl-NL" sz="3200" dirty="0" smtClean="0">
                <a:latin typeface="Arial" pitchFamily="34" charset="0"/>
                <a:cs typeface="Arial" pitchFamily="34" charset="0"/>
              </a:rPr>
              <a:t> Bonobo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-36512" y="-99392"/>
            <a:ext cx="8928992" cy="1143000"/>
          </a:xfrm>
        </p:spPr>
        <p:txBody>
          <a:bodyPr>
            <a:normAutofit/>
          </a:bodyPr>
          <a:lstStyle/>
          <a:p>
            <a:pPr algn="l"/>
            <a:r>
              <a:rPr lang="nl-NL" sz="6000" dirty="0" err="1" smtClean="0">
                <a:latin typeface="Arial" pitchFamily="34" charset="0"/>
                <a:cs typeface="Arial" pitchFamily="34" charset="0"/>
              </a:rPr>
              <a:t>What</a:t>
            </a:r>
            <a:r>
              <a:rPr lang="nl-NL" sz="6000" dirty="0" smtClean="0">
                <a:latin typeface="Arial" pitchFamily="34" charset="0"/>
                <a:cs typeface="Arial" pitchFamily="34" charset="0"/>
              </a:rPr>
              <a:t> to </a:t>
            </a:r>
            <a:r>
              <a:rPr lang="nl-NL" sz="6000" dirty="0" err="1" smtClean="0">
                <a:latin typeface="Arial" pitchFamily="34" charset="0"/>
                <a:cs typeface="Arial" pitchFamily="34" charset="0"/>
              </a:rPr>
              <a:t>write</a:t>
            </a:r>
            <a:r>
              <a:rPr lang="nl-NL" sz="6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sz="6000" dirty="0" err="1" smtClean="0">
                <a:latin typeface="Arial" pitchFamily="34" charset="0"/>
                <a:cs typeface="Arial" pitchFamily="34" charset="0"/>
              </a:rPr>
              <a:t>about</a:t>
            </a:r>
            <a:r>
              <a:rPr lang="nl-NL" sz="6000" dirty="0" smtClean="0">
                <a:latin typeface="Arial" pitchFamily="34" charset="0"/>
                <a:cs typeface="Arial" pitchFamily="34" charset="0"/>
              </a:rPr>
              <a:t>?</a:t>
            </a:r>
            <a:endParaRPr lang="nl-NL" sz="6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2" descr="Afbeeldingsresultaat voor good mythical morni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EFEFEF"/>
              </a:clrFrom>
              <a:clrTo>
                <a:srgbClr val="EFEFEF">
                  <a:alpha val="0"/>
                </a:srgbClr>
              </a:clrTo>
            </a:clrChange>
            <a:lum bright="40000"/>
          </a:blip>
          <a:srcRect/>
          <a:stretch>
            <a:fillRect/>
          </a:stretch>
        </p:blipFill>
        <p:spPr bwMode="auto">
          <a:xfrm>
            <a:off x="4716016" y="620688"/>
            <a:ext cx="5472608" cy="5472608"/>
          </a:xfrm>
          <a:prstGeom prst="rect">
            <a:avLst/>
          </a:prstGeom>
          <a:noFill/>
        </p:spPr>
      </p:pic>
      <p:sp>
        <p:nvSpPr>
          <p:cNvPr id="6" name="Tijdelijke aanduiding voor inhoud 2"/>
          <p:cNvSpPr>
            <a:spLocks noGrp="1"/>
          </p:cNvSpPr>
          <p:nvPr>
            <p:ph idx="1"/>
          </p:nvPr>
        </p:nvSpPr>
        <p:spPr>
          <a:xfrm>
            <a:off x="0" y="1052736"/>
            <a:ext cx="9684568" cy="5112568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buFont typeface="Wingdings" pitchFamily="2" charset="2"/>
              <a:buChar char="§"/>
            </a:pPr>
            <a:r>
              <a:rPr lang="nl-NL" dirty="0" smtClean="0">
                <a:latin typeface="Arial" pitchFamily="34" charset="0"/>
                <a:cs typeface="Arial" pitchFamily="34" charset="0"/>
              </a:rPr>
              <a:t>Society:</a:t>
            </a:r>
          </a:p>
          <a:p>
            <a:pPr lvl="1">
              <a:spcBef>
                <a:spcPts val="0"/>
              </a:spcBef>
              <a:buFont typeface="Wingdings" pitchFamily="2" charset="2"/>
              <a:buChar char="§"/>
            </a:pPr>
            <a:r>
              <a:rPr lang="nl-NL" dirty="0" err="1" smtClean="0">
                <a:latin typeface="Arial" pitchFamily="34" charset="0"/>
                <a:cs typeface="Arial" pitchFamily="34" charset="0"/>
              </a:rPr>
              <a:t>Iliteracy</a:t>
            </a:r>
            <a:endParaRPr lang="nl-NL" dirty="0" smtClean="0">
              <a:latin typeface="Arial" pitchFamily="34" charset="0"/>
              <a:cs typeface="Arial" pitchFamily="34" charset="0"/>
            </a:endParaRPr>
          </a:p>
          <a:p>
            <a:pPr lvl="1">
              <a:spcBef>
                <a:spcPts val="0"/>
              </a:spcBef>
              <a:buFont typeface="Wingdings" pitchFamily="2" charset="2"/>
              <a:buChar char="§"/>
            </a:pPr>
            <a:r>
              <a:rPr lang="nl-NL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paygap</a:t>
            </a:r>
            <a:endParaRPr lang="nl-NL" dirty="0" smtClean="0">
              <a:latin typeface="Arial" pitchFamily="34" charset="0"/>
              <a:cs typeface="Arial" pitchFamily="34" charset="0"/>
            </a:endParaRPr>
          </a:p>
          <a:p>
            <a:pPr lvl="1">
              <a:spcBef>
                <a:spcPts val="0"/>
              </a:spcBef>
              <a:buFont typeface="Wingdings" pitchFamily="2" charset="2"/>
              <a:buChar char="§"/>
            </a:pPr>
            <a:r>
              <a:rPr lang="nl-NL" dirty="0" smtClean="0">
                <a:latin typeface="Arial" pitchFamily="34" charset="0"/>
                <a:cs typeface="Arial" pitchFamily="34" charset="0"/>
              </a:rPr>
              <a:t>Marketing</a:t>
            </a:r>
          </a:p>
          <a:p>
            <a:pPr lvl="1">
              <a:spcBef>
                <a:spcPts val="0"/>
              </a:spcBef>
              <a:buFont typeface="Wingdings" pitchFamily="2" charset="2"/>
              <a:buChar char="§"/>
            </a:pPr>
            <a:r>
              <a:rPr lang="nl-NL" dirty="0" err="1" smtClean="0">
                <a:latin typeface="Arial" pitchFamily="34" charset="0"/>
                <a:cs typeface="Arial" pitchFamily="34" charset="0"/>
              </a:rPr>
              <a:t>Gender</a:t>
            </a:r>
            <a:endParaRPr lang="nl-NL" dirty="0" smtClean="0">
              <a:latin typeface="Arial" pitchFamily="34" charset="0"/>
              <a:cs typeface="Arial" pitchFamily="34" charset="0"/>
            </a:endParaRPr>
          </a:p>
          <a:p>
            <a:pPr lvl="1">
              <a:spcBef>
                <a:spcPts val="0"/>
              </a:spcBef>
              <a:buFont typeface="Wingdings" pitchFamily="2" charset="2"/>
              <a:buChar char="§"/>
            </a:pPr>
            <a:r>
              <a:rPr lang="nl-NL" dirty="0" err="1" smtClean="0">
                <a:latin typeface="Arial" pitchFamily="34" charset="0"/>
                <a:cs typeface="Arial" pitchFamily="34" charset="0"/>
              </a:rPr>
              <a:t>Zodiac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Signs</a:t>
            </a:r>
            <a:endParaRPr lang="nl-NL" dirty="0" smtClean="0">
              <a:latin typeface="Arial" pitchFamily="34" charset="0"/>
              <a:cs typeface="Arial" pitchFamily="34" charset="0"/>
            </a:endParaRPr>
          </a:p>
          <a:p>
            <a:pPr lvl="1">
              <a:spcBef>
                <a:spcPts val="0"/>
              </a:spcBef>
              <a:buFont typeface="Wingdings" pitchFamily="2" charset="2"/>
              <a:buChar char="§"/>
            </a:pPr>
            <a:r>
              <a:rPr lang="nl-NL" dirty="0" err="1" smtClean="0">
                <a:latin typeface="Arial" pitchFamily="34" charset="0"/>
                <a:cs typeface="Arial" pitchFamily="34" charset="0"/>
              </a:rPr>
              <a:t>Introversy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vs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Extroversy</a:t>
            </a:r>
            <a:endParaRPr lang="nl-NL" dirty="0" smtClean="0">
              <a:latin typeface="Arial" pitchFamily="34" charset="0"/>
              <a:cs typeface="Arial" pitchFamily="34" charset="0"/>
            </a:endParaRPr>
          </a:p>
          <a:p>
            <a:pPr lvl="1">
              <a:spcBef>
                <a:spcPts val="0"/>
              </a:spcBef>
              <a:buFont typeface="Wingdings" pitchFamily="2" charset="2"/>
              <a:buChar char="§"/>
            </a:pPr>
            <a:r>
              <a:rPr lang="nl-NL" dirty="0" err="1" smtClean="0">
                <a:latin typeface="Arial" pitchFamily="34" charset="0"/>
                <a:cs typeface="Arial" pitchFamily="34" charset="0"/>
              </a:rPr>
              <a:t>Reward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vs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Punishment</a:t>
            </a:r>
            <a:endParaRPr lang="nl-NL" dirty="0" smtClean="0">
              <a:latin typeface="Arial" pitchFamily="34" charset="0"/>
              <a:cs typeface="Arial" pitchFamily="34" charset="0"/>
            </a:endParaRPr>
          </a:p>
          <a:p>
            <a:pPr lvl="1">
              <a:spcBef>
                <a:spcPts val="0"/>
              </a:spcBef>
              <a:buFont typeface="Wingdings" pitchFamily="2" charset="2"/>
              <a:buChar char="§"/>
            </a:pPr>
            <a:r>
              <a:rPr lang="nl-NL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Stanford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Experiment</a:t>
            </a:r>
            <a:endParaRPr lang="nl-NL" dirty="0" smtClean="0">
              <a:latin typeface="Arial" pitchFamily="34" charset="0"/>
              <a:cs typeface="Arial" pitchFamily="34" charset="0"/>
            </a:endParaRPr>
          </a:p>
          <a:p>
            <a:pPr lvl="1">
              <a:spcBef>
                <a:spcPts val="0"/>
              </a:spcBef>
              <a:buFont typeface="Wingdings" pitchFamily="2" charset="2"/>
              <a:buChar char="§"/>
            </a:pPr>
            <a:r>
              <a:rPr lang="nl-NL" dirty="0" err="1" smtClean="0">
                <a:latin typeface="Arial" pitchFamily="34" charset="0"/>
                <a:cs typeface="Arial" pitchFamily="34" charset="0"/>
              </a:rPr>
              <a:t>Strange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addictions</a:t>
            </a:r>
            <a:endParaRPr lang="nl-NL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Afbeeldingsresultaat voor good mythical morni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EFEFEF"/>
              </a:clrFrom>
              <a:clrTo>
                <a:srgbClr val="EFEFEF">
                  <a:alpha val="0"/>
                </a:srgbClr>
              </a:clrTo>
            </a:clrChange>
            <a:lum bright="60000"/>
          </a:blip>
          <a:srcRect/>
          <a:stretch>
            <a:fillRect/>
          </a:stretch>
        </p:blipFill>
        <p:spPr bwMode="auto">
          <a:xfrm>
            <a:off x="4716016" y="620688"/>
            <a:ext cx="5472608" cy="5472608"/>
          </a:xfrm>
          <a:prstGeom prst="rect">
            <a:avLst/>
          </a:prstGeom>
          <a:noFill/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-36512" y="-99392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nl-NL" sz="6000" dirty="0" err="1" smtClean="0">
                <a:latin typeface="Arial" pitchFamily="34" charset="0"/>
                <a:cs typeface="Arial" pitchFamily="34" charset="0"/>
              </a:rPr>
              <a:t>Writing</a:t>
            </a:r>
            <a:r>
              <a:rPr lang="nl-NL" sz="6000" dirty="0" smtClean="0">
                <a:latin typeface="Arial" pitchFamily="34" charset="0"/>
                <a:cs typeface="Arial" pitchFamily="34" charset="0"/>
              </a:rPr>
              <a:t> in </a:t>
            </a:r>
            <a:r>
              <a:rPr lang="nl-NL" sz="6000" dirty="0" err="1" smtClean="0">
                <a:latin typeface="Arial" pitchFamily="34" charset="0"/>
                <a:cs typeface="Arial" pitchFamily="34" charset="0"/>
              </a:rPr>
              <a:t>general</a:t>
            </a:r>
            <a:endParaRPr lang="nl-NL" sz="6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0" y="980728"/>
            <a:ext cx="9144000" cy="5877272"/>
          </a:xfrm>
        </p:spPr>
        <p:txBody>
          <a:bodyPr>
            <a:normAutofit lnSpcReduction="10000"/>
          </a:bodyPr>
          <a:lstStyle/>
          <a:p>
            <a:pPr>
              <a:spcBef>
                <a:spcPts val="0"/>
              </a:spcBef>
              <a:buFont typeface="Wingdings" pitchFamily="2" charset="2"/>
              <a:buChar char="§"/>
            </a:pPr>
            <a:r>
              <a:rPr lang="nl-NL" dirty="0" smtClean="0">
                <a:latin typeface="Arial" pitchFamily="34" charset="0"/>
                <a:cs typeface="Arial" pitchFamily="34" charset="0"/>
              </a:rPr>
              <a:t>A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text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needs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:</a:t>
            </a:r>
          </a:p>
          <a:p>
            <a:pPr lvl="1">
              <a:spcBef>
                <a:spcPts val="0"/>
              </a:spcBef>
              <a:buFont typeface="Wingdings" pitchFamily="2" charset="2"/>
              <a:buChar char="§"/>
            </a:pPr>
            <a:r>
              <a:rPr lang="nl-NL" b="1" dirty="0" err="1" smtClean="0">
                <a:latin typeface="Arial" pitchFamily="34" charset="0"/>
                <a:cs typeface="Arial" pitchFamily="34" charset="0"/>
              </a:rPr>
              <a:t>An</a:t>
            </a:r>
            <a:r>
              <a:rPr lang="nl-NL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b="1" dirty="0" err="1" smtClean="0">
                <a:latin typeface="Arial" pitchFamily="34" charset="0"/>
                <a:cs typeface="Arial" pitchFamily="34" charset="0"/>
              </a:rPr>
              <a:t>introduction</a:t>
            </a:r>
            <a:endParaRPr lang="nl-NL" b="1" dirty="0" smtClean="0">
              <a:latin typeface="Arial" pitchFamily="34" charset="0"/>
              <a:cs typeface="Arial" pitchFamily="34" charset="0"/>
            </a:endParaRPr>
          </a:p>
          <a:p>
            <a:pPr lvl="1">
              <a:spcBef>
                <a:spcPts val="0"/>
              </a:spcBef>
              <a:buNone/>
            </a:pPr>
            <a:r>
              <a:rPr lang="nl-NL" sz="2000" i="1" dirty="0" smtClean="0">
                <a:latin typeface="Arial" pitchFamily="34" charset="0"/>
                <a:cs typeface="Arial" pitchFamily="34" charset="0"/>
              </a:rPr>
              <a:t>Part of the </a:t>
            </a:r>
            <a:r>
              <a:rPr lang="nl-NL" sz="2000" i="1" dirty="0" err="1" smtClean="0">
                <a:latin typeface="Arial" pitchFamily="34" charset="0"/>
                <a:cs typeface="Arial" pitchFamily="34" charset="0"/>
              </a:rPr>
              <a:t>text</a:t>
            </a:r>
            <a:r>
              <a:rPr lang="nl-NL" sz="20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sz="2000" i="1" dirty="0" err="1" smtClean="0">
                <a:latin typeface="Arial" pitchFamily="34" charset="0"/>
                <a:cs typeface="Arial" pitchFamily="34" charset="0"/>
              </a:rPr>
              <a:t>where</a:t>
            </a:r>
            <a:r>
              <a:rPr lang="nl-NL" sz="20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sz="2000" i="1" dirty="0" err="1" smtClean="0">
                <a:latin typeface="Arial" pitchFamily="34" charset="0"/>
                <a:cs typeface="Arial" pitchFamily="34" charset="0"/>
              </a:rPr>
              <a:t>you</a:t>
            </a:r>
            <a:r>
              <a:rPr lang="nl-NL" sz="20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sz="2000" i="1" dirty="0" err="1" smtClean="0">
                <a:latin typeface="Arial" pitchFamily="34" charset="0"/>
                <a:cs typeface="Arial" pitchFamily="34" charset="0"/>
              </a:rPr>
              <a:t>explain</a:t>
            </a:r>
            <a:r>
              <a:rPr lang="nl-NL" sz="2000" i="1" dirty="0" smtClean="0">
                <a:latin typeface="Arial" pitchFamily="34" charset="0"/>
                <a:cs typeface="Arial" pitchFamily="34" charset="0"/>
              </a:rPr>
              <a:t> to the reader </a:t>
            </a:r>
            <a:r>
              <a:rPr lang="nl-NL" sz="2000" i="1" dirty="0" err="1" smtClean="0">
                <a:latin typeface="Arial" pitchFamily="34" charset="0"/>
                <a:cs typeface="Arial" pitchFamily="34" charset="0"/>
              </a:rPr>
              <a:t>what</a:t>
            </a:r>
            <a:r>
              <a:rPr lang="nl-NL" sz="20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sz="2000" i="1" dirty="0" err="1" smtClean="0">
                <a:latin typeface="Arial" pitchFamily="34" charset="0"/>
                <a:cs typeface="Arial" pitchFamily="34" charset="0"/>
              </a:rPr>
              <a:t>you’re</a:t>
            </a:r>
            <a:endParaRPr lang="nl-NL" sz="2000" i="1" dirty="0" smtClean="0">
              <a:latin typeface="Arial" pitchFamily="34" charset="0"/>
              <a:cs typeface="Arial" pitchFamily="34" charset="0"/>
            </a:endParaRPr>
          </a:p>
          <a:p>
            <a:pPr lvl="1">
              <a:spcBef>
                <a:spcPts val="0"/>
              </a:spcBef>
              <a:buNone/>
            </a:pPr>
            <a:r>
              <a:rPr lang="nl-NL" sz="2000" i="1" dirty="0" err="1" smtClean="0">
                <a:latin typeface="Arial" pitchFamily="34" charset="0"/>
                <a:cs typeface="Arial" pitchFamily="34" charset="0"/>
              </a:rPr>
              <a:t>writing</a:t>
            </a:r>
            <a:r>
              <a:rPr lang="nl-NL" sz="20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sz="2000" i="1" dirty="0" err="1" smtClean="0">
                <a:latin typeface="Arial" pitchFamily="34" charset="0"/>
                <a:cs typeface="Arial" pitchFamily="34" charset="0"/>
              </a:rPr>
              <a:t>about</a:t>
            </a:r>
            <a:r>
              <a:rPr lang="nl-NL" sz="2000" i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lvl="1">
              <a:spcBef>
                <a:spcPts val="0"/>
              </a:spcBef>
              <a:buFont typeface="Wingdings" pitchFamily="2" charset="2"/>
              <a:buChar char="§"/>
            </a:pPr>
            <a:r>
              <a:rPr lang="nl-NL" b="1" dirty="0" smtClean="0">
                <a:latin typeface="Arial" pitchFamily="34" charset="0"/>
                <a:cs typeface="Arial" pitchFamily="34" charset="0"/>
              </a:rPr>
              <a:t>A body 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usually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3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paragraphs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lvl="1">
              <a:spcBef>
                <a:spcPts val="0"/>
              </a:spcBef>
              <a:buNone/>
            </a:pPr>
            <a:r>
              <a:rPr lang="nl-NL" sz="2000" i="1" dirty="0" smtClean="0">
                <a:latin typeface="Arial" pitchFamily="34" charset="0"/>
                <a:cs typeface="Arial" pitchFamily="34" charset="0"/>
              </a:rPr>
              <a:t>Part of the </a:t>
            </a:r>
            <a:r>
              <a:rPr lang="nl-NL" sz="2000" i="1" dirty="0" err="1" smtClean="0">
                <a:latin typeface="Arial" pitchFamily="34" charset="0"/>
                <a:cs typeface="Arial" pitchFamily="34" charset="0"/>
              </a:rPr>
              <a:t>text</a:t>
            </a:r>
            <a:r>
              <a:rPr lang="nl-NL" sz="20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sz="2000" i="1" dirty="0" err="1" smtClean="0">
                <a:latin typeface="Arial" pitchFamily="34" charset="0"/>
                <a:cs typeface="Arial" pitchFamily="34" charset="0"/>
              </a:rPr>
              <a:t>where</a:t>
            </a:r>
            <a:r>
              <a:rPr lang="nl-NL" sz="20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sz="2000" i="1" dirty="0" err="1" smtClean="0">
                <a:latin typeface="Arial" pitchFamily="34" charset="0"/>
                <a:cs typeface="Arial" pitchFamily="34" charset="0"/>
              </a:rPr>
              <a:t>you</a:t>
            </a:r>
            <a:r>
              <a:rPr lang="nl-NL" sz="20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sz="2000" i="1" dirty="0" err="1" smtClean="0">
                <a:latin typeface="Arial" pitchFamily="34" charset="0"/>
                <a:cs typeface="Arial" pitchFamily="34" charset="0"/>
              </a:rPr>
              <a:t>write</a:t>
            </a:r>
            <a:r>
              <a:rPr lang="nl-NL" sz="2000" i="1" dirty="0" smtClean="0">
                <a:latin typeface="Arial" pitchFamily="34" charset="0"/>
                <a:cs typeface="Arial" pitchFamily="34" charset="0"/>
              </a:rPr>
              <a:t> the </a:t>
            </a:r>
            <a:r>
              <a:rPr lang="nl-NL" sz="2000" i="1" dirty="0" err="1" smtClean="0">
                <a:latin typeface="Arial" pitchFamily="34" charset="0"/>
                <a:cs typeface="Arial" pitchFamily="34" charset="0"/>
              </a:rPr>
              <a:t>actual</a:t>
            </a:r>
            <a:r>
              <a:rPr lang="nl-NL" sz="2000" i="1" dirty="0" smtClean="0">
                <a:latin typeface="Arial" pitchFamily="34" charset="0"/>
                <a:cs typeface="Arial" pitchFamily="34" charset="0"/>
              </a:rPr>
              <a:t> content of </a:t>
            </a:r>
            <a:r>
              <a:rPr lang="nl-NL" sz="2000" i="1" dirty="0" err="1" smtClean="0">
                <a:latin typeface="Arial" pitchFamily="34" charset="0"/>
                <a:cs typeface="Arial" pitchFamily="34" charset="0"/>
              </a:rPr>
              <a:t>your</a:t>
            </a:r>
            <a:r>
              <a:rPr lang="nl-NL" sz="20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sz="2000" i="1" dirty="0" err="1" smtClean="0">
                <a:latin typeface="Arial" pitchFamily="34" charset="0"/>
                <a:cs typeface="Arial" pitchFamily="34" charset="0"/>
              </a:rPr>
              <a:t>text</a:t>
            </a:r>
            <a:r>
              <a:rPr lang="nl-NL" sz="2000" i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nl-NL" sz="2000" i="1" dirty="0" err="1" smtClean="0">
                <a:latin typeface="Arial" pitchFamily="34" charset="0"/>
                <a:cs typeface="Arial" pitchFamily="34" charset="0"/>
              </a:rPr>
              <a:t>This</a:t>
            </a:r>
            <a:r>
              <a:rPr lang="nl-NL" sz="2000" i="1" dirty="0" smtClean="0">
                <a:latin typeface="Arial" pitchFamily="34" charset="0"/>
                <a:cs typeface="Arial" pitchFamily="34" charset="0"/>
              </a:rPr>
              <a:t> is</a:t>
            </a:r>
          </a:p>
          <a:p>
            <a:pPr lvl="1">
              <a:spcBef>
                <a:spcPts val="0"/>
              </a:spcBef>
              <a:buNone/>
            </a:pPr>
            <a:r>
              <a:rPr lang="nl-NL" sz="2000" i="1" dirty="0" smtClean="0">
                <a:latin typeface="Arial" pitchFamily="34" charset="0"/>
                <a:cs typeface="Arial" pitchFamily="34" charset="0"/>
              </a:rPr>
              <a:t>the place </a:t>
            </a:r>
            <a:r>
              <a:rPr lang="nl-NL" sz="2000" i="1" dirty="0" err="1" smtClean="0">
                <a:latin typeface="Arial" pitchFamily="34" charset="0"/>
                <a:cs typeface="Arial" pitchFamily="34" charset="0"/>
              </a:rPr>
              <a:t>where</a:t>
            </a:r>
            <a:r>
              <a:rPr lang="nl-NL" sz="20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sz="2000" i="1" dirty="0" err="1" smtClean="0">
                <a:latin typeface="Arial" pitchFamily="34" charset="0"/>
                <a:cs typeface="Arial" pitchFamily="34" charset="0"/>
              </a:rPr>
              <a:t>you</a:t>
            </a:r>
            <a:r>
              <a:rPr lang="nl-NL" sz="20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sz="2000" i="1" dirty="0" err="1" smtClean="0">
                <a:latin typeface="Arial" pitchFamily="34" charset="0"/>
                <a:cs typeface="Arial" pitchFamily="34" charset="0"/>
              </a:rPr>
              <a:t>give</a:t>
            </a:r>
            <a:r>
              <a:rPr lang="nl-NL" sz="20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sz="2000" i="1" dirty="0" err="1" smtClean="0">
                <a:latin typeface="Arial" pitchFamily="34" charset="0"/>
                <a:cs typeface="Arial" pitchFamily="34" charset="0"/>
              </a:rPr>
              <a:t>information</a:t>
            </a:r>
            <a:r>
              <a:rPr lang="nl-NL" sz="20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sz="2000" i="1" dirty="0" err="1" smtClean="0">
                <a:latin typeface="Arial" pitchFamily="34" charset="0"/>
                <a:cs typeface="Arial" pitchFamily="34" charset="0"/>
              </a:rPr>
              <a:t>or</a:t>
            </a:r>
            <a:r>
              <a:rPr lang="nl-NL" sz="20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sz="2000" i="1" dirty="0" err="1" smtClean="0">
                <a:latin typeface="Arial" pitchFamily="34" charset="0"/>
                <a:cs typeface="Arial" pitchFamily="34" charset="0"/>
              </a:rPr>
              <a:t>try</a:t>
            </a:r>
            <a:r>
              <a:rPr lang="nl-NL" sz="2000" i="1" dirty="0" smtClean="0">
                <a:latin typeface="Arial" pitchFamily="34" charset="0"/>
                <a:cs typeface="Arial" pitchFamily="34" charset="0"/>
              </a:rPr>
              <a:t> to prove a point.</a:t>
            </a:r>
          </a:p>
          <a:p>
            <a:pPr lvl="1">
              <a:spcBef>
                <a:spcPts val="0"/>
              </a:spcBef>
              <a:buFont typeface="Wingdings" pitchFamily="2" charset="2"/>
              <a:buChar char="§"/>
            </a:pPr>
            <a:r>
              <a:rPr lang="nl-NL" b="1" dirty="0" smtClean="0">
                <a:latin typeface="Arial" pitchFamily="34" charset="0"/>
                <a:cs typeface="Arial" pitchFamily="34" charset="0"/>
              </a:rPr>
              <a:t>A </a:t>
            </a:r>
            <a:r>
              <a:rPr lang="nl-NL" b="1" dirty="0" err="1" smtClean="0">
                <a:latin typeface="Arial" pitchFamily="34" charset="0"/>
                <a:cs typeface="Arial" pitchFamily="34" charset="0"/>
              </a:rPr>
              <a:t>conclusion</a:t>
            </a:r>
            <a:endParaRPr lang="nl-NL" b="1" dirty="0" smtClean="0">
              <a:latin typeface="Arial" pitchFamily="34" charset="0"/>
              <a:cs typeface="Arial" pitchFamily="34" charset="0"/>
            </a:endParaRPr>
          </a:p>
          <a:p>
            <a:pPr lvl="1">
              <a:spcBef>
                <a:spcPts val="0"/>
              </a:spcBef>
              <a:buNone/>
            </a:pPr>
            <a:r>
              <a:rPr lang="nl-NL" sz="2000" i="1" dirty="0" smtClean="0">
                <a:latin typeface="Arial" pitchFamily="34" charset="0"/>
                <a:cs typeface="Arial" pitchFamily="34" charset="0"/>
              </a:rPr>
              <a:t>Part of the </a:t>
            </a:r>
            <a:r>
              <a:rPr lang="nl-NL" sz="2000" i="1" dirty="0" err="1" smtClean="0">
                <a:latin typeface="Arial" pitchFamily="34" charset="0"/>
                <a:cs typeface="Arial" pitchFamily="34" charset="0"/>
              </a:rPr>
              <a:t>text</a:t>
            </a:r>
            <a:r>
              <a:rPr lang="nl-NL" sz="20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sz="2000" i="1" dirty="0" err="1" smtClean="0">
                <a:latin typeface="Arial" pitchFamily="34" charset="0"/>
                <a:cs typeface="Arial" pitchFamily="34" charset="0"/>
              </a:rPr>
              <a:t>where</a:t>
            </a:r>
            <a:r>
              <a:rPr lang="nl-NL" sz="20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sz="2000" i="1" dirty="0" err="1" smtClean="0">
                <a:latin typeface="Arial" pitchFamily="34" charset="0"/>
                <a:cs typeface="Arial" pitchFamily="34" charset="0"/>
              </a:rPr>
              <a:t>you</a:t>
            </a:r>
            <a:r>
              <a:rPr lang="nl-NL" sz="20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sz="2000" i="1" dirty="0" err="1" smtClean="0">
                <a:latin typeface="Arial" pitchFamily="34" charset="0"/>
                <a:cs typeface="Arial" pitchFamily="34" charset="0"/>
              </a:rPr>
              <a:t>summarise</a:t>
            </a:r>
            <a:r>
              <a:rPr lang="nl-NL" sz="20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sz="2000" i="1" dirty="0" err="1" smtClean="0">
                <a:latin typeface="Arial" pitchFamily="34" charset="0"/>
                <a:cs typeface="Arial" pitchFamily="34" charset="0"/>
              </a:rPr>
              <a:t>what</a:t>
            </a:r>
            <a:r>
              <a:rPr lang="nl-NL" sz="20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sz="2000" i="1" dirty="0" err="1" smtClean="0">
                <a:latin typeface="Arial" pitchFamily="34" charset="0"/>
                <a:cs typeface="Arial" pitchFamily="34" charset="0"/>
              </a:rPr>
              <a:t>you’ve</a:t>
            </a:r>
            <a:r>
              <a:rPr lang="nl-NL" sz="20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sz="2000" i="1" dirty="0" err="1" smtClean="0">
                <a:latin typeface="Arial" pitchFamily="34" charset="0"/>
                <a:cs typeface="Arial" pitchFamily="34" charset="0"/>
              </a:rPr>
              <a:t>written</a:t>
            </a:r>
            <a:r>
              <a:rPr lang="nl-NL" sz="2000" i="1" dirty="0" smtClean="0">
                <a:latin typeface="Arial" pitchFamily="34" charset="0"/>
                <a:cs typeface="Arial" pitchFamily="34" charset="0"/>
              </a:rPr>
              <a:t> in the body</a:t>
            </a:r>
          </a:p>
          <a:p>
            <a:pPr lvl="1">
              <a:spcBef>
                <a:spcPts val="0"/>
              </a:spcBef>
              <a:buNone/>
            </a:pPr>
            <a:r>
              <a:rPr lang="nl-NL" sz="2000" i="1" dirty="0" smtClean="0">
                <a:latin typeface="Arial" pitchFamily="34" charset="0"/>
                <a:cs typeface="Arial" pitchFamily="34" charset="0"/>
              </a:rPr>
              <a:t>and draw a </a:t>
            </a:r>
            <a:r>
              <a:rPr lang="nl-NL" sz="2000" i="1" dirty="0" err="1" smtClean="0">
                <a:latin typeface="Arial" pitchFamily="34" charset="0"/>
                <a:cs typeface="Arial" pitchFamily="34" charset="0"/>
              </a:rPr>
              <a:t>conclusion</a:t>
            </a:r>
            <a:r>
              <a:rPr lang="nl-NL" sz="2000" i="1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nl-NL" sz="2000" i="1" dirty="0" err="1" smtClean="0">
                <a:latin typeface="Arial" pitchFamily="34" charset="0"/>
                <a:cs typeface="Arial" pitchFamily="34" charset="0"/>
              </a:rPr>
              <a:t>answer</a:t>
            </a:r>
            <a:r>
              <a:rPr lang="nl-NL" sz="2000" i="1" dirty="0" smtClean="0">
                <a:latin typeface="Arial" pitchFamily="34" charset="0"/>
                <a:cs typeface="Arial" pitchFamily="34" charset="0"/>
              </a:rPr>
              <a:t> a </a:t>
            </a:r>
            <a:r>
              <a:rPr lang="nl-NL" sz="2000" i="1" dirty="0" err="1" smtClean="0">
                <a:latin typeface="Arial" pitchFamily="34" charset="0"/>
                <a:cs typeface="Arial" pitchFamily="34" charset="0"/>
              </a:rPr>
              <a:t>question</a:t>
            </a:r>
            <a:r>
              <a:rPr lang="nl-NL" sz="2000" i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lvl="1">
              <a:spcBef>
                <a:spcPts val="0"/>
              </a:spcBef>
              <a:buNone/>
            </a:pPr>
            <a:endParaRPr lang="nl-NL" sz="2000" i="1" dirty="0">
              <a:latin typeface="Arial" pitchFamily="34" charset="0"/>
              <a:cs typeface="Arial" pitchFamily="34" charset="0"/>
            </a:endParaRPr>
          </a:p>
          <a:p>
            <a:pPr lvl="1">
              <a:spcBef>
                <a:spcPts val="0"/>
              </a:spcBef>
              <a:buFont typeface="Wingdings" pitchFamily="2" charset="2"/>
              <a:buChar char="§"/>
            </a:pPr>
            <a:r>
              <a:rPr lang="nl-NL" b="1" dirty="0" err="1" smtClean="0">
                <a:latin typeface="Arial" pitchFamily="34" charset="0"/>
                <a:cs typeface="Arial" pitchFamily="34" charset="0"/>
              </a:rPr>
              <a:t>Punctuation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commas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, full stops,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capital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letters etc.)</a:t>
            </a:r>
          </a:p>
          <a:p>
            <a:pPr>
              <a:spcBef>
                <a:spcPts val="0"/>
              </a:spcBef>
              <a:buFont typeface="Wingdings" pitchFamily="2" charset="2"/>
              <a:buChar char="§"/>
            </a:pPr>
            <a:endParaRPr lang="nl-NL" dirty="0">
              <a:latin typeface="Arial" pitchFamily="34" charset="0"/>
              <a:cs typeface="Arial" pitchFamily="34" charset="0"/>
            </a:endParaRPr>
          </a:p>
          <a:p>
            <a:pPr lvl="1">
              <a:spcBef>
                <a:spcPts val="0"/>
              </a:spcBef>
              <a:buFont typeface="Wingdings" pitchFamily="2" charset="2"/>
              <a:buChar char="§"/>
            </a:pPr>
            <a:r>
              <a:rPr lang="nl-NL" dirty="0" smtClean="0">
                <a:latin typeface="Arial" pitchFamily="34" charset="0"/>
                <a:cs typeface="Arial" pitchFamily="34" charset="0"/>
              </a:rPr>
              <a:t>Proper </a:t>
            </a:r>
            <a:r>
              <a:rPr lang="nl-NL" b="1" dirty="0" smtClean="0">
                <a:latin typeface="Arial" pitchFamily="34" charset="0"/>
                <a:cs typeface="Arial" pitchFamily="34" charset="0"/>
              </a:rPr>
              <a:t>Word Order 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(Subject +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Verb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+ Object + Place + Time)</a:t>
            </a:r>
            <a:endParaRPr lang="nl-NL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buFont typeface="Wingdings" pitchFamily="2" charset="2"/>
              <a:buChar char="§"/>
            </a:pPr>
            <a:endParaRPr lang="nl-NL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-36512" y="-99392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nl-NL" sz="6000" dirty="0" err="1" smtClean="0">
                <a:latin typeface="Arial" pitchFamily="34" charset="0"/>
                <a:cs typeface="Arial" pitchFamily="34" charset="0"/>
              </a:rPr>
              <a:t>Paragraphs</a:t>
            </a:r>
            <a:endParaRPr lang="nl-NL" sz="6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2" descr="Afbeeldingsresultaat voor good mythical morni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EFEFEF"/>
              </a:clrFrom>
              <a:clrTo>
                <a:srgbClr val="EFEFEF">
                  <a:alpha val="0"/>
                </a:srgbClr>
              </a:clrTo>
            </a:clrChange>
            <a:lum bright="60000"/>
          </a:blip>
          <a:srcRect/>
          <a:stretch>
            <a:fillRect/>
          </a:stretch>
        </p:blipFill>
        <p:spPr bwMode="auto">
          <a:xfrm>
            <a:off x="4716016" y="620688"/>
            <a:ext cx="5472608" cy="5472608"/>
          </a:xfrm>
          <a:prstGeom prst="rect">
            <a:avLst/>
          </a:prstGeom>
          <a:noFill/>
        </p:spPr>
      </p:pic>
      <p:sp>
        <p:nvSpPr>
          <p:cNvPr id="5" name="Tijdelijke aanduiding voor inhoud 2"/>
          <p:cNvSpPr>
            <a:spLocks noGrp="1"/>
          </p:cNvSpPr>
          <p:nvPr>
            <p:ph idx="1"/>
          </p:nvPr>
        </p:nvSpPr>
        <p:spPr>
          <a:xfrm>
            <a:off x="107504" y="980728"/>
            <a:ext cx="8712968" cy="5877272"/>
          </a:xfrm>
        </p:spPr>
        <p:txBody>
          <a:bodyPr>
            <a:normAutofit lnSpcReduction="10000"/>
          </a:bodyPr>
          <a:lstStyle/>
          <a:p>
            <a:pPr>
              <a:spcBef>
                <a:spcPts val="0"/>
              </a:spcBef>
              <a:buFont typeface="Wingdings" pitchFamily="2" charset="2"/>
              <a:buChar char="§"/>
            </a:pPr>
            <a:r>
              <a:rPr lang="nl-NL" dirty="0" smtClean="0">
                <a:latin typeface="Arial" pitchFamily="34" charset="0"/>
                <a:cs typeface="Arial" pitchFamily="34" charset="0"/>
              </a:rPr>
              <a:t>A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text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uses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paragraphs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so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you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can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talk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about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multiple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subjects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in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one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text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without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it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getting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confusing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spcBef>
                <a:spcPts val="0"/>
              </a:spcBef>
              <a:buFont typeface="Wingdings" pitchFamily="2" charset="2"/>
              <a:buChar char="§"/>
            </a:pPr>
            <a:endParaRPr lang="nl-NL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buFont typeface="Wingdings" pitchFamily="2" charset="2"/>
              <a:buChar char="§"/>
            </a:pPr>
            <a:r>
              <a:rPr lang="nl-NL" dirty="0" err="1" smtClean="0">
                <a:latin typeface="Arial" pitchFamily="34" charset="0"/>
                <a:cs typeface="Arial" pitchFamily="34" charset="0"/>
              </a:rPr>
              <a:t>One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paragraph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usually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explains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one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basic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idea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or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a few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ideas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about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the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same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topic.</a:t>
            </a:r>
          </a:p>
          <a:p>
            <a:pPr>
              <a:spcBef>
                <a:spcPts val="0"/>
              </a:spcBef>
              <a:buFont typeface="Wingdings" pitchFamily="2" charset="2"/>
              <a:buChar char="§"/>
            </a:pPr>
            <a:endParaRPr lang="nl-NL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buFont typeface="Wingdings" pitchFamily="2" charset="2"/>
              <a:buChar char="§"/>
            </a:pPr>
            <a:r>
              <a:rPr lang="nl-NL" dirty="0" err="1" smtClean="0">
                <a:latin typeface="Arial" pitchFamily="34" charset="0"/>
                <a:cs typeface="Arial" pitchFamily="34" charset="0"/>
              </a:rPr>
              <a:t>You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start a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new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paragraphs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when</a:t>
            </a:r>
            <a:endParaRPr lang="nl-NL" dirty="0" smtClean="0">
              <a:latin typeface="Arial" pitchFamily="34" charset="0"/>
              <a:cs typeface="Arial" pitchFamily="34" charset="0"/>
            </a:endParaRPr>
          </a:p>
          <a:p>
            <a:pPr lvl="1">
              <a:spcBef>
                <a:spcPts val="0"/>
              </a:spcBef>
              <a:buFont typeface="Wingdings" pitchFamily="2" charset="2"/>
              <a:buChar char="§"/>
            </a:pPr>
            <a:r>
              <a:rPr lang="nl-NL" sz="2400" dirty="0" err="1" smtClean="0">
                <a:latin typeface="Arial" pitchFamily="34" charset="0"/>
                <a:cs typeface="Arial" pitchFamily="34" charset="0"/>
              </a:rPr>
              <a:t>you</a:t>
            </a:r>
            <a:r>
              <a:rPr lang="nl-NL" sz="2400" dirty="0" smtClean="0">
                <a:latin typeface="Arial" pitchFamily="34" charset="0"/>
                <a:cs typeface="Arial" pitchFamily="34" charset="0"/>
              </a:rPr>
              <a:t> talk </a:t>
            </a:r>
            <a:r>
              <a:rPr lang="nl-NL" sz="2400" dirty="0" err="1" smtClean="0">
                <a:latin typeface="Arial" pitchFamily="34" charset="0"/>
                <a:cs typeface="Arial" pitchFamily="34" charset="0"/>
              </a:rPr>
              <a:t>about</a:t>
            </a:r>
            <a:r>
              <a:rPr lang="nl-NL" sz="2400" dirty="0" smtClean="0">
                <a:latin typeface="Arial" pitchFamily="34" charset="0"/>
                <a:cs typeface="Arial" pitchFamily="34" charset="0"/>
              </a:rPr>
              <a:t> a </a:t>
            </a:r>
            <a:r>
              <a:rPr lang="nl-NL" sz="2400" dirty="0" err="1" smtClean="0">
                <a:latin typeface="Arial" pitchFamily="34" charset="0"/>
                <a:cs typeface="Arial" pitchFamily="34" charset="0"/>
              </a:rPr>
              <a:t>new</a:t>
            </a:r>
            <a:r>
              <a:rPr lang="nl-NL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sz="2400" dirty="0" err="1" smtClean="0">
                <a:latin typeface="Arial" pitchFamily="34" charset="0"/>
                <a:cs typeface="Arial" pitchFamily="34" charset="0"/>
              </a:rPr>
              <a:t>idea</a:t>
            </a:r>
            <a:r>
              <a:rPr lang="nl-NL" sz="2400" dirty="0" smtClean="0">
                <a:latin typeface="Arial" pitchFamily="34" charset="0"/>
                <a:cs typeface="Arial" pitchFamily="34" charset="0"/>
              </a:rPr>
              <a:t>/point/part;</a:t>
            </a:r>
          </a:p>
          <a:p>
            <a:pPr lvl="1">
              <a:spcBef>
                <a:spcPts val="0"/>
              </a:spcBef>
              <a:buFont typeface="Wingdings" pitchFamily="2" charset="2"/>
              <a:buChar char="§"/>
            </a:pPr>
            <a:r>
              <a:rPr lang="nl-NL" sz="2400" dirty="0" err="1" smtClean="0">
                <a:latin typeface="Arial" pitchFamily="34" charset="0"/>
                <a:cs typeface="Arial" pitchFamily="34" charset="0"/>
              </a:rPr>
              <a:t>you</a:t>
            </a:r>
            <a:r>
              <a:rPr lang="nl-NL" sz="2400" dirty="0" smtClean="0">
                <a:latin typeface="Arial" pitchFamily="34" charset="0"/>
                <a:cs typeface="Arial" pitchFamily="34" charset="0"/>
              </a:rPr>
              <a:t> want to contrast a point/</a:t>
            </a:r>
            <a:r>
              <a:rPr lang="nl-NL" sz="2400" dirty="0" err="1" smtClean="0">
                <a:latin typeface="Arial" pitchFamily="34" charset="0"/>
                <a:cs typeface="Arial" pitchFamily="34" charset="0"/>
              </a:rPr>
              <a:t>idea</a:t>
            </a:r>
            <a:r>
              <a:rPr lang="nl-NL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sz="2400" dirty="0" err="1" smtClean="0">
                <a:latin typeface="Arial" pitchFamily="34" charset="0"/>
                <a:cs typeface="Arial" pitchFamily="34" charset="0"/>
              </a:rPr>
              <a:t>already</a:t>
            </a:r>
            <a:r>
              <a:rPr lang="nl-NL" sz="2400" dirty="0" smtClean="0">
                <a:latin typeface="Arial" pitchFamily="34" charset="0"/>
                <a:cs typeface="Arial" pitchFamily="34" charset="0"/>
              </a:rPr>
              <a:t> made</a:t>
            </a:r>
          </a:p>
          <a:p>
            <a:pPr lvl="1">
              <a:spcBef>
                <a:spcPts val="0"/>
              </a:spcBef>
              <a:buFont typeface="Wingdings" pitchFamily="2" charset="2"/>
              <a:buChar char="§"/>
            </a:pPr>
            <a:endParaRPr lang="nl-NL" sz="24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buFont typeface="Wingdings" pitchFamily="2" charset="2"/>
              <a:buChar char="§"/>
            </a:pPr>
            <a:r>
              <a:rPr lang="nl-NL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introduction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and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conclusion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are </a:t>
            </a:r>
            <a:r>
              <a:rPr lang="nl-NL" b="1" u="sng" dirty="0" err="1" smtClean="0">
                <a:latin typeface="Arial" pitchFamily="34" charset="0"/>
                <a:cs typeface="Arial" pitchFamily="34" charset="0"/>
              </a:rPr>
              <a:t>always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a separate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paragraph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-36512" y="-99392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nl-NL" sz="6000" dirty="0" err="1" smtClean="0">
                <a:latin typeface="Arial" pitchFamily="34" charset="0"/>
                <a:cs typeface="Arial" pitchFamily="34" charset="0"/>
              </a:rPr>
              <a:t>Paragraphs</a:t>
            </a:r>
            <a:endParaRPr lang="nl-NL" sz="6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2" descr="Afbeeldingsresultaat voor good mythical morni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EFEFEF"/>
              </a:clrFrom>
              <a:clrTo>
                <a:srgbClr val="EFEFEF">
                  <a:alpha val="0"/>
                </a:srgbClr>
              </a:clrTo>
            </a:clrChange>
            <a:lum bright="60000"/>
          </a:blip>
          <a:srcRect/>
          <a:stretch>
            <a:fillRect/>
          </a:stretch>
        </p:blipFill>
        <p:spPr bwMode="auto">
          <a:xfrm>
            <a:off x="4716016" y="620688"/>
            <a:ext cx="5472608" cy="5472608"/>
          </a:xfrm>
          <a:prstGeom prst="rect">
            <a:avLst/>
          </a:prstGeom>
          <a:noFill/>
        </p:spPr>
      </p:pic>
      <p:sp>
        <p:nvSpPr>
          <p:cNvPr id="7" name="Afgeronde rechthoek 6"/>
          <p:cNvSpPr/>
          <p:nvPr/>
        </p:nvSpPr>
        <p:spPr>
          <a:xfrm>
            <a:off x="216024" y="1268760"/>
            <a:ext cx="3851920" cy="648072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Introduction</a:t>
            </a:r>
            <a:endParaRPr lang="nl-NL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Afgeronde rechthoek 7"/>
          <p:cNvSpPr/>
          <p:nvPr/>
        </p:nvSpPr>
        <p:spPr>
          <a:xfrm>
            <a:off x="251520" y="2204864"/>
            <a:ext cx="3851920" cy="3024336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 smtClean="0">
                <a:latin typeface="Arial" pitchFamily="34" charset="0"/>
                <a:cs typeface="Arial" pitchFamily="34" charset="0"/>
              </a:rPr>
              <a:t>Body</a:t>
            </a:r>
            <a:endParaRPr lang="nl-NL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Afgeronde rechthoek 9"/>
          <p:cNvSpPr/>
          <p:nvPr/>
        </p:nvSpPr>
        <p:spPr>
          <a:xfrm>
            <a:off x="323528" y="5445224"/>
            <a:ext cx="3851920" cy="648072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 err="1" smtClean="0">
                <a:latin typeface="Arial" pitchFamily="34" charset="0"/>
                <a:cs typeface="Arial" pitchFamily="34" charset="0"/>
              </a:rPr>
              <a:t>Conclusion</a:t>
            </a:r>
            <a:endParaRPr lang="nl-NL" sz="2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2" name="Rechte verbindingslijn met pijl 11"/>
          <p:cNvCxnSpPr/>
          <p:nvPr/>
        </p:nvCxnSpPr>
        <p:spPr>
          <a:xfrm>
            <a:off x="4211960" y="1556792"/>
            <a:ext cx="936104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echte verbindingslijn met pijl 13"/>
          <p:cNvCxnSpPr/>
          <p:nvPr/>
        </p:nvCxnSpPr>
        <p:spPr>
          <a:xfrm>
            <a:off x="4283968" y="2780928"/>
            <a:ext cx="936104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echte verbindingslijn met pijl 14"/>
          <p:cNvCxnSpPr/>
          <p:nvPr/>
        </p:nvCxnSpPr>
        <p:spPr>
          <a:xfrm>
            <a:off x="4283968" y="3645024"/>
            <a:ext cx="936104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echte verbindingslijn met pijl 15"/>
          <p:cNvCxnSpPr/>
          <p:nvPr/>
        </p:nvCxnSpPr>
        <p:spPr>
          <a:xfrm>
            <a:off x="4283968" y="4581128"/>
            <a:ext cx="936104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echte verbindingslijn met pijl 16"/>
          <p:cNvCxnSpPr/>
          <p:nvPr/>
        </p:nvCxnSpPr>
        <p:spPr>
          <a:xfrm>
            <a:off x="4355976" y="5805264"/>
            <a:ext cx="720080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kstvak 17"/>
          <p:cNvSpPr txBox="1"/>
          <p:nvPr/>
        </p:nvSpPr>
        <p:spPr>
          <a:xfrm>
            <a:off x="5148064" y="1196752"/>
            <a:ext cx="42839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latin typeface="Arial" pitchFamily="34" charset="0"/>
                <a:cs typeface="Arial" pitchFamily="34" charset="0"/>
              </a:rPr>
              <a:t>In </a:t>
            </a:r>
            <a:r>
              <a:rPr lang="nl-NL" sz="2400" dirty="0" err="1" smtClean="0">
                <a:latin typeface="Arial" pitchFamily="34" charset="0"/>
                <a:cs typeface="Arial" pitchFamily="34" charset="0"/>
              </a:rPr>
              <a:t>this</a:t>
            </a:r>
            <a:r>
              <a:rPr lang="nl-NL" sz="2400" dirty="0" smtClean="0">
                <a:latin typeface="Arial" pitchFamily="34" charset="0"/>
                <a:cs typeface="Arial" pitchFamily="34" charset="0"/>
              </a:rPr>
              <a:t> … I </a:t>
            </a:r>
            <a:r>
              <a:rPr lang="nl-NL" sz="2400" dirty="0" err="1" smtClean="0">
                <a:latin typeface="Arial" pitchFamily="34" charset="0"/>
                <a:cs typeface="Arial" pitchFamily="34" charset="0"/>
              </a:rPr>
              <a:t>will</a:t>
            </a:r>
            <a:r>
              <a:rPr lang="nl-NL" sz="2400" dirty="0" smtClean="0">
                <a:latin typeface="Arial" pitchFamily="34" charset="0"/>
                <a:cs typeface="Arial" pitchFamily="34" charset="0"/>
              </a:rPr>
              <a:t> talk </a:t>
            </a:r>
            <a:r>
              <a:rPr lang="nl-NL" sz="2400" dirty="0" err="1" smtClean="0">
                <a:latin typeface="Arial" pitchFamily="34" charset="0"/>
                <a:cs typeface="Arial" pitchFamily="34" charset="0"/>
              </a:rPr>
              <a:t>about</a:t>
            </a:r>
            <a:r>
              <a:rPr lang="nl-NL" sz="2400" dirty="0" smtClean="0">
                <a:latin typeface="Arial" pitchFamily="34" charset="0"/>
                <a:cs typeface="Arial" pitchFamily="34" charset="0"/>
              </a:rPr>
              <a:t> …</a:t>
            </a:r>
            <a:endParaRPr lang="nl-NL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kstvak 19"/>
          <p:cNvSpPr txBox="1"/>
          <p:nvPr/>
        </p:nvSpPr>
        <p:spPr>
          <a:xfrm>
            <a:off x="5220072" y="2420888"/>
            <a:ext cx="42839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err="1" smtClean="0">
                <a:latin typeface="Arial" pitchFamily="34" charset="0"/>
                <a:cs typeface="Arial" pitchFamily="34" charset="0"/>
              </a:rPr>
              <a:t>idea</a:t>
            </a:r>
            <a:r>
              <a:rPr lang="nl-NL" sz="2400" dirty="0" smtClean="0">
                <a:latin typeface="Arial" pitchFamily="34" charset="0"/>
                <a:cs typeface="Arial" pitchFamily="34" charset="0"/>
              </a:rPr>
              <a:t>/point 1</a:t>
            </a:r>
            <a:endParaRPr lang="nl-NL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kstvak 20"/>
          <p:cNvSpPr txBox="1"/>
          <p:nvPr/>
        </p:nvSpPr>
        <p:spPr>
          <a:xfrm>
            <a:off x="5220072" y="3284984"/>
            <a:ext cx="42839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err="1" smtClean="0">
                <a:latin typeface="Arial" pitchFamily="34" charset="0"/>
                <a:cs typeface="Arial" pitchFamily="34" charset="0"/>
              </a:rPr>
              <a:t>idea</a:t>
            </a:r>
            <a:r>
              <a:rPr lang="nl-NL" sz="2400" dirty="0" smtClean="0">
                <a:latin typeface="Arial" pitchFamily="34" charset="0"/>
                <a:cs typeface="Arial" pitchFamily="34" charset="0"/>
              </a:rPr>
              <a:t>/point 2</a:t>
            </a:r>
            <a:endParaRPr lang="nl-NL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kstvak 21"/>
          <p:cNvSpPr txBox="1"/>
          <p:nvPr/>
        </p:nvSpPr>
        <p:spPr>
          <a:xfrm>
            <a:off x="5220072" y="4293096"/>
            <a:ext cx="42839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err="1" smtClean="0">
                <a:latin typeface="Arial" pitchFamily="34" charset="0"/>
                <a:cs typeface="Arial" pitchFamily="34" charset="0"/>
              </a:rPr>
              <a:t>idea</a:t>
            </a:r>
            <a:r>
              <a:rPr lang="nl-NL" sz="2400" dirty="0" smtClean="0">
                <a:latin typeface="Arial" pitchFamily="34" charset="0"/>
                <a:cs typeface="Arial" pitchFamily="34" charset="0"/>
              </a:rPr>
              <a:t>/point 3</a:t>
            </a:r>
            <a:endParaRPr lang="nl-NL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kstvak 22"/>
          <p:cNvSpPr txBox="1"/>
          <p:nvPr/>
        </p:nvSpPr>
        <p:spPr>
          <a:xfrm>
            <a:off x="5292080" y="5445224"/>
            <a:ext cx="42839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err="1" smtClean="0">
                <a:latin typeface="Arial" pitchFamily="34" charset="0"/>
                <a:cs typeface="Arial" pitchFamily="34" charset="0"/>
              </a:rPr>
              <a:t>So</a:t>
            </a:r>
            <a:r>
              <a:rPr lang="nl-NL" sz="2400" dirty="0" smtClean="0">
                <a:latin typeface="Arial" pitchFamily="34" charset="0"/>
                <a:cs typeface="Arial" pitchFamily="34" charset="0"/>
              </a:rPr>
              <a:t>, …..</a:t>
            </a:r>
            <a:endParaRPr lang="nl-NL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kstvak 23"/>
          <p:cNvSpPr txBox="1"/>
          <p:nvPr/>
        </p:nvSpPr>
        <p:spPr>
          <a:xfrm>
            <a:off x="4932040" y="1628800"/>
            <a:ext cx="42119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>
                <a:latin typeface="Arial" pitchFamily="34" charset="0"/>
                <a:cs typeface="Arial" pitchFamily="34" charset="0"/>
              </a:rPr>
              <a:t>In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this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article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I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will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explain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why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phones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shouldn’t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be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allowed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in school</a:t>
            </a:r>
            <a:endParaRPr lang="nl-NL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kstvak 24"/>
          <p:cNvSpPr txBox="1"/>
          <p:nvPr/>
        </p:nvSpPr>
        <p:spPr>
          <a:xfrm>
            <a:off x="5040560" y="2843644"/>
            <a:ext cx="3995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>
                <a:latin typeface="Arial" pitchFamily="34" charset="0"/>
                <a:cs typeface="Arial" pitchFamily="34" charset="0"/>
              </a:rPr>
              <a:t>It’s a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distraction</a:t>
            </a:r>
            <a:endParaRPr lang="nl-NL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kstvak 25"/>
          <p:cNvSpPr txBox="1"/>
          <p:nvPr/>
        </p:nvSpPr>
        <p:spPr>
          <a:xfrm>
            <a:off x="5076056" y="3645024"/>
            <a:ext cx="3995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err="1" smtClean="0">
                <a:latin typeface="Arial" pitchFamily="34" charset="0"/>
                <a:cs typeface="Arial" pitchFamily="34" charset="0"/>
              </a:rPr>
              <a:t>It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can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be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used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to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cheat</a:t>
            </a:r>
            <a:endParaRPr lang="nl-NL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kstvak 26"/>
          <p:cNvSpPr txBox="1"/>
          <p:nvPr/>
        </p:nvSpPr>
        <p:spPr>
          <a:xfrm>
            <a:off x="5112568" y="4725144"/>
            <a:ext cx="3995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>
                <a:latin typeface="Arial" pitchFamily="34" charset="0"/>
                <a:cs typeface="Arial" pitchFamily="34" charset="0"/>
              </a:rPr>
              <a:t>It’s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impersonal</a:t>
            </a:r>
            <a:endParaRPr lang="nl-NL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kstvak 28"/>
          <p:cNvSpPr txBox="1"/>
          <p:nvPr/>
        </p:nvSpPr>
        <p:spPr>
          <a:xfrm>
            <a:off x="5076056" y="5805264"/>
            <a:ext cx="39959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>
                <a:latin typeface="Arial" pitchFamily="34" charset="0"/>
                <a:cs typeface="Arial" pitchFamily="34" charset="0"/>
              </a:rPr>
              <a:t>I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believe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phones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shouldn’t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be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allowed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because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it’s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a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distraction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can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be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used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to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cheat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and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it’s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impersonal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.</a:t>
            </a:r>
            <a:endParaRPr lang="nl-NL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  <p:bldP spid="26" grpId="0"/>
      <p:bldP spid="27" grpId="0"/>
      <p:bldP spid="2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-36512" y="-99392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nl-NL" sz="6000" dirty="0" err="1" smtClean="0">
                <a:latin typeface="Arial" pitchFamily="34" charset="0"/>
                <a:cs typeface="Arial" pitchFamily="34" charset="0"/>
              </a:rPr>
              <a:t>Linking</a:t>
            </a:r>
            <a:r>
              <a:rPr lang="nl-NL" sz="6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sz="6000" dirty="0" err="1" smtClean="0">
                <a:latin typeface="Arial" pitchFamily="34" charset="0"/>
                <a:cs typeface="Arial" pitchFamily="34" charset="0"/>
              </a:rPr>
              <a:t>Words</a:t>
            </a:r>
            <a:endParaRPr lang="nl-NL" sz="6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2" descr="Afbeeldingsresultaat voor good mythical morni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EFEFEF"/>
              </a:clrFrom>
              <a:clrTo>
                <a:srgbClr val="EFEFEF">
                  <a:alpha val="0"/>
                </a:srgbClr>
              </a:clrTo>
            </a:clrChange>
            <a:lum bright="60000"/>
          </a:blip>
          <a:srcRect/>
          <a:stretch>
            <a:fillRect/>
          </a:stretch>
        </p:blipFill>
        <p:spPr bwMode="auto">
          <a:xfrm>
            <a:off x="4716016" y="620688"/>
            <a:ext cx="5472608" cy="5472608"/>
          </a:xfrm>
          <a:prstGeom prst="rect">
            <a:avLst/>
          </a:prstGeom>
          <a:noFill/>
        </p:spPr>
      </p:pic>
      <p:sp>
        <p:nvSpPr>
          <p:cNvPr id="6" name="Tijdelijke aanduiding voor inhoud 2"/>
          <p:cNvSpPr>
            <a:spLocks noGrp="1"/>
          </p:cNvSpPr>
          <p:nvPr>
            <p:ph idx="1"/>
          </p:nvPr>
        </p:nvSpPr>
        <p:spPr>
          <a:xfrm>
            <a:off x="107504" y="908720"/>
            <a:ext cx="9289032" cy="594928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buFont typeface="Wingdings" pitchFamily="2" charset="2"/>
              <a:buChar char="§"/>
            </a:pPr>
            <a:r>
              <a:rPr lang="nl-NL" dirty="0" smtClean="0">
                <a:latin typeface="Arial" pitchFamily="34" charset="0"/>
                <a:cs typeface="Arial" pitchFamily="34" charset="0"/>
              </a:rPr>
              <a:t>A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text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is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easier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to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understand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if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it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is </a:t>
            </a:r>
            <a:r>
              <a:rPr lang="nl-NL" i="1" dirty="0" err="1" smtClean="0">
                <a:latin typeface="Arial" pitchFamily="34" charset="0"/>
                <a:cs typeface="Arial" pitchFamily="34" charset="0"/>
              </a:rPr>
              <a:t>one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text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with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a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good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structure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rather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than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loose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bits of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information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spcBef>
                <a:spcPts val="0"/>
              </a:spcBef>
              <a:buFont typeface="Wingdings" pitchFamily="2" charset="2"/>
              <a:buChar char="§"/>
            </a:pPr>
            <a:endParaRPr lang="nl-NL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buFont typeface="Wingdings" pitchFamily="2" charset="2"/>
              <a:buChar char="§"/>
            </a:pPr>
            <a:r>
              <a:rPr lang="nl-NL" dirty="0" smtClean="0">
                <a:latin typeface="Arial" pitchFamily="34" charset="0"/>
                <a:cs typeface="Arial" pitchFamily="34" charset="0"/>
              </a:rPr>
              <a:t>To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add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structure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and link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paragraphs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together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, we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use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linking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words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>
              <a:spcBef>
                <a:spcPts val="0"/>
              </a:spcBef>
              <a:buFont typeface="Wingdings" pitchFamily="2" charset="2"/>
              <a:buChar char="§"/>
            </a:pPr>
            <a:endParaRPr lang="nl-NL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buFont typeface="Wingdings" pitchFamily="2" charset="2"/>
              <a:buChar char="§"/>
            </a:pPr>
            <a:r>
              <a:rPr lang="nl-NL" dirty="0" err="1" smtClean="0">
                <a:latin typeface="Arial" pitchFamily="34" charset="0"/>
                <a:cs typeface="Arial" pitchFamily="34" charset="0"/>
              </a:rPr>
              <a:t>On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  <a:hlinkClick r:id="rId3"/>
              </a:rPr>
              <a:t>this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website,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you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can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find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a lot of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linking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words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in different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catergories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spcBef>
                <a:spcPts val="0"/>
              </a:spcBef>
              <a:buFont typeface="Wingdings" pitchFamily="2" charset="2"/>
              <a:buChar char="§"/>
            </a:pPr>
            <a:endParaRPr lang="nl-NL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buNone/>
            </a:pPr>
            <a:r>
              <a:rPr lang="nl-NL" sz="1800" dirty="0" smtClean="0">
                <a:latin typeface="Arial" pitchFamily="34" charset="0"/>
                <a:cs typeface="Arial" pitchFamily="34" charset="0"/>
              </a:rPr>
              <a:t>							</a:t>
            </a:r>
            <a:r>
              <a:rPr lang="nl-NL" sz="1800" dirty="0" err="1" smtClean="0">
                <a:latin typeface="Arial" pitchFamily="34" charset="0"/>
                <a:cs typeface="Arial" pitchFamily="34" charset="0"/>
              </a:rPr>
              <a:t>If</a:t>
            </a:r>
            <a:r>
              <a:rPr lang="nl-NL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sz="1800" dirty="0" err="1" smtClean="0">
                <a:latin typeface="Arial" pitchFamily="34" charset="0"/>
                <a:cs typeface="Arial" pitchFamily="34" charset="0"/>
              </a:rPr>
              <a:t>you</a:t>
            </a:r>
            <a:r>
              <a:rPr lang="nl-NL" sz="1800" dirty="0" smtClean="0">
                <a:latin typeface="Arial" pitchFamily="34" charset="0"/>
                <a:cs typeface="Arial" pitchFamily="34" charset="0"/>
              </a:rPr>
              <a:t> want </a:t>
            </a:r>
            <a:r>
              <a:rPr lang="nl-NL" sz="1800" dirty="0" err="1" smtClean="0">
                <a:latin typeface="Arial" pitchFamily="34" charset="0"/>
                <a:cs typeface="Arial" pitchFamily="34" charset="0"/>
              </a:rPr>
              <a:t>examples</a:t>
            </a:r>
            <a:r>
              <a:rPr lang="nl-NL" sz="1800" dirty="0" smtClean="0">
                <a:latin typeface="Arial" pitchFamily="34" charset="0"/>
                <a:cs typeface="Arial" pitchFamily="34" charset="0"/>
              </a:rPr>
              <a:t> of </a:t>
            </a:r>
            <a:r>
              <a:rPr lang="nl-NL" sz="1800" dirty="0" err="1" smtClean="0">
                <a:latin typeface="Arial" pitchFamily="34" charset="0"/>
                <a:cs typeface="Arial" pitchFamily="34" charset="0"/>
              </a:rPr>
              <a:t>how</a:t>
            </a:r>
            <a:r>
              <a:rPr lang="nl-NL" sz="1800" dirty="0" smtClean="0">
                <a:latin typeface="Arial" pitchFamily="34" charset="0"/>
                <a:cs typeface="Arial" pitchFamily="34" charset="0"/>
              </a:rPr>
              <a:t> 						to </a:t>
            </a:r>
            <a:r>
              <a:rPr lang="nl-NL" sz="1800" dirty="0" err="1" smtClean="0">
                <a:latin typeface="Arial" pitchFamily="34" charset="0"/>
                <a:cs typeface="Arial" pitchFamily="34" charset="0"/>
              </a:rPr>
              <a:t>use</a:t>
            </a:r>
            <a:r>
              <a:rPr lang="nl-NL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sz="1800" dirty="0" err="1" smtClean="0">
                <a:latin typeface="Arial" pitchFamily="34" charset="0"/>
                <a:cs typeface="Arial" pitchFamily="34" charset="0"/>
              </a:rPr>
              <a:t>them</a:t>
            </a:r>
            <a:r>
              <a:rPr lang="nl-NL" sz="1800" dirty="0" smtClean="0">
                <a:latin typeface="Arial" pitchFamily="34" charset="0"/>
                <a:cs typeface="Arial" pitchFamily="34" charset="0"/>
              </a:rPr>
              <a:t>, Google </a:t>
            </a:r>
            <a:r>
              <a:rPr lang="nl-NL" sz="1800" dirty="0" err="1" smtClean="0">
                <a:latin typeface="Arial" pitchFamily="34" charset="0"/>
                <a:cs typeface="Arial" pitchFamily="34" charset="0"/>
              </a:rPr>
              <a:t>it</a:t>
            </a:r>
            <a:r>
              <a:rPr lang="nl-NL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sz="1800" dirty="0" err="1" smtClean="0">
                <a:latin typeface="Arial" pitchFamily="34" charset="0"/>
                <a:cs typeface="Arial" pitchFamily="34" charset="0"/>
              </a:rPr>
              <a:t>or</a:t>
            </a:r>
            <a:r>
              <a:rPr lang="nl-NL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sz="1800" dirty="0" err="1" smtClean="0">
                <a:latin typeface="Arial" pitchFamily="34" charset="0"/>
                <a:cs typeface="Arial" pitchFamily="34" charset="0"/>
              </a:rPr>
              <a:t>ask</a:t>
            </a:r>
            <a:r>
              <a:rPr lang="nl-NL" sz="1800" dirty="0" smtClean="0">
                <a:latin typeface="Arial" pitchFamily="34" charset="0"/>
                <a:cs typeface="Arial" pitchFamily="34" charset="0"/>
              </a:rPr>
              <a:t> 						</a:t>
            </a:r>
            <a:r>
              <a:rPr lang="nl-NL" sz="1800" dirty="0" err="1" smtClean="0">
                <a:latin typeface="Arial" pitchFamily="34" charset="0"/>
                <a:cs typeface="Arial" pitchFamily="34" charset="0"/>
              </a:rPr>
              <a:t>your</a:t>
            </a:r>
            <a:r>
              <a:rPr lang="nl-NL" sz="1800" dirty="0" smtClean="0">
                <a:latin typeface="Arial" pitchFamily="34" charset="0"/>
                <a:cs typeface="Arial" pitchFamily="34" charset="0"/>
              </a:rPr>
              <a:t> teacher. </a:t>
            </a:r>
          </a:p>
          <a:p>
            <a:pPr>
              <a:spcBef>
                <a:spcPts val="0"/>
              </a:spcBef>
              <a:buFont typeface="Wingdings" pitchFamily="2" charset="2"/>
              <a:buChar char="§"/>
            </a:pPr>
            <a:endParaRPr lang="nl-NL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-36512" y="-99392"/>
            <a:ext cx="8928992" cy="1143000"/>
          </a:xfrm>
        </p:spPr>
        <p:txBody>
          <a:bodyPr>
            <a:normAutofit/>
          </a:bodyPr>
          <a:lstStyle/>
          <a:p>
            <a:pPr algn="l"/>
            <a:r>
              <a:rPr lang="nl-NL" sz="6000" dirty="0" smtClean="0">
                <a:latin typeface="Arial" pitchFamily="34" charset="0"/>
                <a:cs typeface="Arial" pitchFamily="34" charset="0"/>
              </a:rPr>
              <a:t>Important to keep in </a:t>
            </a:r>
            <a:r>
              <a:rPr lang="nl-NL" sz="6000" dirty="0" err="1" smtClean="0">
                <a:latin typeface="Arial" pitchFamily="34" charset="0"/>
                <a:cs typeface="Arial" pitchFamily="34" charset="0"/>
              </a:rPr>
              <a:t>mind</a:t>
            </a:r>
            <a:endParaRPr lang="nl-NL" sz="6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2" descr="Afbeeldingsresultaat voor good mythical morni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EFEFEF"/>
              </a:clrFrom>
              <a:clrTo>
                <a:srgbClr val="EFEFEF">
                  <a:alpha val="0"/>
                </a:srgbClr>
              </a:clrTo>
            </a:clrChange>
            <a:lum bright="60000"/>
          </a:blip>
          <a:srcRect/>
          <a:stretch>
            <a:fillRect/>
          </a:stretch>
        </p:blipFill>
        <p:spPr bwMode="auto">
          <a:xfrm>
            <a:off x="4716016" y="620688"/>
            <a:ext cx="5472608" cy="5472608"/>
          </a:xfrm>
          <a:prstGeom prst="rect">
            <a:avLst/>
          </a:prstGeom>
          <a:noFill/>
        </p:spPr>
      </p:pic>
      <p:sp>
        <p:nvSpPr>
          <p:cNvPr id="6" name="Tijdelijke aanduiding voor inhoud 2"/>
          <p:cNvSpPr>
            <a:spLocks noGrp="1"/>
          </p:cNvSpPr>
          <p:nvPr>
            <p:ph idx="1"/>
          </p:nvPr>
        </p:nvSpPr>
        <p:spPr>
          <a:xfrm>
            <a:off x="107504" y="1224136"/>
            <a:ext cx="8712968" cy="5877272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buFont typeface="Wingdings" pitchFamily="2" charset="2"/>
              <a:buChar char="§"/>
            </a:pPr>
            <a:r>
              <a:rPr lang="nl-NL" dirty="0" err="1" smtClean="0">
                <a:latin typeface="Arial" pitchFamily="34" charset="0"/>
                <a:cs typeface="Arial" pitchFamily="34" charset="0"/>
              </a:rPr>
              <a:t>You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should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assume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that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your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reader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knows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nothing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about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your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subject,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so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b="1" u="sng" dirty="0" err="1" smtClean="0">
                <a:latin typeface="Arial" pitchFamily="34" charset="0"/>
                <a:cs typeface="Arial" pitchFamily="34" charset="0"/>
              </a:rPr>
              <a:t>always</a:t>
            </a:r>
            <a:r>
              <a:rPr lang="nl-NL" b="1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b="1" u="sng" dirty="0" err="1" smtClean="0">
                <a:latin typeface="Arial" pitchFamily="34" charset="0"/>
                <a:cs typeface="Arial" pitchFamily="34" charset="0"/>
              </a:rPr>
              <a:t>explain</a:t>
            </a:r>
            <a:r>
              <a:rPr lang="nl-NL" b="1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b="1" u="sng" dirty="0" err="1" smtClean="0">
                <a:latin typeface="Arial" pitchFamily="34" charset="0"/>
                <a:cs typeface="Arial" pitchFamily="34" charset="0"/>
              </a:rPr>
              <a:t>fully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spcBef>
                <a:spcPts val="0"/>
              </a:spcBef>
              <a:buFont typeface="Wingdings" pitchFamily="2" charset="2"/>
              <a:buChar char="§"/>
            </a:pPr>
            <a:endParaRPr lang="nl-NL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buFont typeface="Wingdings" pitchFamily="2" charset="2"/>
              <a:buChar char="§"/>
            </a:pPr>
            <a:r>
              <a:rPr lang="nl-NL" dirty="0" err="1" smtClean="0">
                <a:latin typeface="Arial" pitchFamily="34" charset="0"/>
                <a:cs typeface="Arial" pitchFamily="34" charset="0"/>
              </a:rPr>
              <a:t>Your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reader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can’t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see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what’s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going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on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in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your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head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so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b="1" u="sng" dirty="0" err="1" smtClean="0">
                <a:latin typeface="Arial" pitchFamily="34" charset="0"/>
                <a:cs typeface="Arial" pitchFamily="34" charset="0"/>
              </a:rPr>
              <a:t>be</a:t>
            </a:r>
            <a:r>
              <a:rPr lang="nl-NL" b="1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b="1" u="sng" dirty="0" err="1" smtClean="0">
                <a:latin typeface="Arial" pitchFamily="34" charset="0"/>
                <a:cs typeface="Arial" pitchFamily="34" charset="0"/>
              </a:rPr>
              <a:t>precise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spcBef>
                <a:spcPts val="0"/>
              </a:spcBef>
              <a:buFont typeface="Wingdings" pitchFamily="2" charset="2"/>
              <a:buChar char="§"/>
            </a:pPr>
            <a:endParaRPr lang="nl-NL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buFont typeface="Wingdings" pitchFamily="2" charset="2"/>
              <a:buChar char="§"/>
            </a:pPr>
            <a:r>
              <a:rPr lang="nl-NL" dirty="0" err="1" smtClean="0">
                <a:latin typeface="Arial" pitchFamily="34" charset="0"/>
                <a:cs typeface="Arial" pitchFamily="34" charset="0"/>
              </a:rPr>
              <a:t>Don’t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just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write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your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text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nl-NL" b="1" u="sng" dirty="0" smtClean="0">
                <a:latin typeface="Arial" pitchFamily="34" charset="0"/>
                <a:cs typeface="Arial" pitchFamily="34" charset="0"/>
              </a:rPr>
              <a:t>Read </a:t>
            </a:r>
            <a:r>
              <a:rPr lang="nl-NL" b="1" u="sng" dirty="0" err="1" smtClean="0">
                <a:latin typeface="Arial" pitchFamily="34" charset="0"/>
                <a:cs typeface="Arial" pitchFamily="34" charset="0"/>
              </a:rPr>
              <a:t>it</a:t>
            </a:r>
            <a:r>
              <a:rPr lang="nl-NL" b="1" u="sng" dirty="0" smtClean="0">
                <a:latin typeface="Arial" pitchFamily="34" charset="0"/>
                <a:cs typeface="Arial" pitchFamily="34" charset="0"/>
              </a:rPr>
              <a:t>, check </a:t>
            </a:r>
            <a:r>
              <a:rPr lang="nl-NL" b="1" u="sng" dirty="0" err="1" smtClean="0">
                <a:latin typeface="Arial" pitchFamily="34" charset="0"/>
                <a:cs typeface="Arial" pitchFamily="34" charset="0"/>
              </a:rPr>
              <a:t>it</a:t>
            </a:r>
            <a:r>
              <a:rPr lang="nl-NL" b="1" u="sng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nl-NL" b="1" u="sng" dirty="0" err="1" smtClean="0">
                <a:latin typeface="Arial" pitchFamily="34" charset="0"/>
                <a:cs typeface="Arial" pitchFamily="34" charset="0"/>
              </a:rPr>
              <a:t>change</a:t>
            </a:r>
            <a:r>
              <a:rPr lang="nl-NL" b="1" u="sng" dirty="0" smtClean="0">
                <a:latin typeface="Arial" pitchFamily="34" charset="0"/>
                <a:cs typeface="Arial" pitchFamily="34" charset="0"/>
              </a:rPr>
              <a:t> bits </a:t>
            </a:r>
            <a:r>
              <a:rPr lang="nl-NL" b="1" u="sng" dirty="0" err="1" smtClean="0">
                <a:latin typeface="Arial" pitchFamily="34" charset="0"/>
                <a:cs typeface="Arial" pitchFamily="34" charset="0"/>
              </a:rPr>
              <a:t>if</a:t>
            </a:r>
            <a:r>
              <a:rPr lang="nl-NL" b="1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b="1" u="sng" dirty="0" err="1" smtClean="0">
                <a:latin typeface="Arial" pitchFamily="34" charset="0"/>
                <a:cs typeface="Arial" pitchFamily="34" charset="0"/>
              </a:rPr>
              <a:t>necessary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spcBef>
                <a:spcPts val="0"/>
              </a:spcBef>
              <a:buFont typeface="Wingdings" pitchFamily="2" charset="2"/>
              <a:buChar char="§"/>
            </a:pPr>
            <a:endParaRPr lang="nl-NL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-36512" y="-99392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nl-NL" sz="6000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nl-NL" sz="6000" dirty="0" err="1">
                <a:latin typeface="Arial" pitchFamily="34" charset="0"/>
                <a:cs typeface="Arial" pitchFamily="34" charset="0"/>
              </a:rPr>
              <a:t>A</a:t>
            </a:r>
            <a:r>
              <a:rPr lang="nl-NL" sz="6000" dirty="0" err="1" smtClean="0">
                <a:latin typeface="Arial" pitchFamily="34" charset="0"/>
                <a:cs typeface="Arial" pitchFamily="34" charset="0"/>
              </a:rPr>
              <a:t>ssignment</a:t>
            </a:r>
            <a:endParaRPr lang="nl-NL" sz="6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2" descr="Afbeeldingsresultaat voor good mythical morni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EFEFEF"/>
              </a:clrFrom>
              <a:clrTo>
                <a:srgbClr val="EFEFEF">
                  <a:alpha val="0"/>
                </a:srgbClr>
              </a:clrTo>
            </a:clrChange>
            <a:lum bright="60000"/>
          </a:blip>
          <a:srcRect/>
          <a:stretch>
            <a:fillRect/>
          </a:stretch>
        </p:blipFill>
        <p:spPr bwMode="auto">
          <a:xfrm>
            <a:off x="4716016" y="620688"/>
            <a:ext cx="5472608" cy="5472608"/>
          </a:xfrm>
          <a:prstGeom prst="rect">
            <a:avLst/>
          </a:prstGeom>
          <a:noFill/>
        </p:spPr>
      </p:pic>
      <p:sp>
        <p:nvSpPr>
          <p:cNvPr id="5" name="Tijdelijke aanduiding voor inhoud 2"/>
          <p:cNvSpPr>
            <a:spLocks noGrp="1"/>
          </p:cNvSpPr>
          <p:nvPr>
            <p:ph idx="1"/>
          </p:nvPr>
        </p:nvSpPr>
        <p:spPr>
          <a:xfrm>
            <a:off x="35496" y="1052736"/>
            <a:ext cx="8712968" cy="5877272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buFont typeface="Wingdings" pitchFamily="2" charset="2"/>
              <a:buChar char="§"/>
            </a:pPr>
            <a:r>
              <a:rPr lang="nl-NL" dirty="0" err="1" smtClean="0">
                <a:latin typeface="Arial" pitchFamily="34" charset="0"/>
                <a:cs typeface="Arial" pitchFamily="34" charset="0"/>
              </a:rPr>
              <a:t>There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are a lot of different types of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texts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. For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this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assignment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you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write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b="1" u="sng" dirty="0" err="1" smtClean="0">
                <a:latin typeface="Arial" pitchFamily="34" charset="0"/>
                <a:cs typeface="Arial" pitchFamily="34" charset="0"/>
              </a:rPr>
              <a:t>an</a:t>
            </a:r>
            <a:r>
              <a:rPr lang="nl-NL" b="1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b="1" u="sng" dirty="0" err="1" smtClean="0">
                <a:latin typeface="Arial" pitchFamily="34" charset="0"/>
                <a:cs typeface="Arial" pitchFamily="34" charset="0"/>
              </a:rPr>
              <a:t>article</a:t>
            </a:r>
            <a:r>
              <a:rPr lang="nl-NL" b="1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b="1" u="sng" dirty="0" err="1" smtClean="0">
                <a:latin typeface="Arial" pitchFamily="34" charset="0"/>
                <a:cs typeface="Arial" pitchFamily="34" charset="0"/>
              </a:rPr>
              <a:t>or</a:t>
            </a:r>
            <a:r>
              <a:rPr lang="nl-NL" b="1" u="sng" dirty="0" smtClean="0">
                <a:latin typeface="Arial" pitchFamily="34" charset="0"/>
                <a:cs typeface="Arial" pitchFamily="34" charset="0"/>
              </a:rPr>
              <a:t> a </a:t>
            </a:r>
            <a:r>
              <a:rPr lang="nl-NL" b="1" u="sng" dirty="0" err="1" smtClean="0">
                <a:latin typeface="Arial" pitchFamily="34" charset="0"/>
                <a:cs typeface="Arial" pitchFamily="34" charset="0"/>
              </a:rPr>
              <a:t>review</a:t>
            </a:r>
            <a:r>
              <a:rPr lang="nl-NL" b="1" u="sng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spcBef>
                <a:spcPts val="0"/>
              </a:spcBef>
              <a:buFont typeface="Wingdings" pitchFamily="2" charset="2"/>
              <a:buChar char="§"/>
            </a:pPr>
            <a:endParaRPr lang="nl-NL" b="1" u="sng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buFont typeface="Wingdings" pitchFamily="2" charset="2"/>
              <a:buChar char="§"/>
            </a:pPr>
            <a:r>
              <a:rPr lang="nl-NL" dirty="0" smtClean="0">
                <a:latin typeface="Arial" pitchFamily="34" charset="0"/>
                <a:cs typeface="Arial" pitchFamily="34" charset="0"/>
              </a:rPr>
              <a:t>Both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assignments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have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something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to do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with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Good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Mythical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Morning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and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you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get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time to prepare and research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for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both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assignments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in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class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spcBef>
                <a:spcPts val="0"/>
              </a:spcBef>
              <a:buFont typeface="Wingdings" pitchFamily="2" charset="2"/>
              <a:buChar char="§"/>
            </a:pPr>
            <a:endParaRPr lang="nl-NL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buFont typeface="Wingdings" pitchFamily="2" charset="2"/>
              <a:buChar char="§"/>
            </a:pPr>
            <a:endParaRPr lang="nl-NL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-36512" y="-99392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nl-NL" sz="6000" dirty="0" err="1" smtClean="0">
                <a:latin typeface="Arial" pitchFamily="34" charset="0"/>
                <a:cs typeface="Arial" pitchFamily="34" charset="0"/>
              </a:rPr>
              <a:t>Review</a:t>
            </a:r>
            <a:endParaRPr lang="nl-NL" sz="6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2" descr="Afbeeldingsresultaat voor good mythical morni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EFEFEF"/>
              </a:clrFrom>
              <a:clrTo>
                <a:srgbClr val="EFEFEF">
                  <a:alpha val="0"/>
                </a:srgbClr>
              </a:clrTo>
            </a:clrChange>
            <a:lum bright="40000"/>
          </a:blip>
          <a:srcRect/>
          <a:stretch>
            <a:fillRect/>
          </a:stretch>
        </p:blipFill>
        <p:spPr bwMode="auto">
          <a:xfrm>
            <a:off x="4716016" y="620688"/>
            <a:ext cx="5472608" cy="5472608"/>
          </a:xfrm>
          <a:prstGeom prst="rect">
            <a:avLst/>
          </a:prstGeom>
          <a:noFill/>
        </p:spPr>
      </p:pic>
      <p:sp>
        <p:nvSpPr>
          <p:cNvPr id="5" name="Tijdelijke aanduiding voor inhoud 2"/>
          <p:cNvSpPr>
            <a:spLocks noGrp="1"/>
          </p:cNvSpPr>
          <p:nvPr>
            <p:ph idx="1"/>
          </p:nvPr>
        </p:nvSpPr>
        <p:spPr>
          <a:xfrm>
            <a:off x="107504" y="836712"/>
            <a:ext cx="8712968" cy="612068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buFont typeface="Wingdings" pitchFamily="2" charset="2"/>
              <a:buChar char="§"/>
            </a:pPr>
            <a:r>
              <a:rPr lang="nl-NL" dirty="0" smtClean="0">
                <a:latin typeface="Arial" pitchFamily="34" charset="0"/>
                <a:cs typeface="Arial" pitchFamily="34" charset="0"/>
              </a:rPr>
              <a:t>In a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review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you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give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your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opinion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on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something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You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try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to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give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some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general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information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about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the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thing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you’re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reviewing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and state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your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opinion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spcBef>
                <a:spcPts val="0"/>
              </a:spcBef>
              <a:buFont typeface="Wingdings" pitchFamily="2" charset="2"/>
              <a:buChar char="§"/>
            </a:pPr>
            <a:endParaRPr lang="nl-NL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buFont typeface="Wingdings" pitchFamily="2" charset="2"/>
              <a:buChar char="§"/>
            </a:pPr>
            <a:r>
              <a:rPr lang="nl-NL" dirty="0" smtClean="0">
                <a:latin typeface="Arial" pitchFamily="34" charset="0"/>
                <a:cs typeface="Arial" pitchFamily="34" charset="0"/>
              </a:rPr>
              <a:t>For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this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assignment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you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can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write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about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one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specific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episode of GMM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or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GMM as a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whole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spcBef>
                <a:spcPts val="0"/>
              </a:spcBef>
              <a:buFont typeface="Wingdings" pitchFamily="2" charset="2"/>
              <a:buChar char="§"/>
            </a:pPr>
            <a:endParaRPr lang="nl-NL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buFont typeface="Wingdings" pitchFamily="2" charset="2"/>
              <a:buChar char="§"/>
            </a:pPr>
            <a:r>
              <a:rPr lang="nl-NL" dirty="0" smtClean="0">
                <a:latin typeface="Arial" pitchFamily="34" charset="0"/>
                <a:cs typeface="Arial" pitchFamily="34" charset="0"/>
              </a:rPr>
              <a:t>As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preparation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you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watch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one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or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more episodes, look up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who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worked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on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it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write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down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what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you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liked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write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down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what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you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didn’t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like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etc.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-36512" y="-99392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nl-NL" sz="6000" dirty="0" err="1" smtClean="0">
                <a:latin typeface="Arial" pitchFamily="34" charset="0"/>
                <a:cs typeface="Arial" pitchFamily="34" charset="0"/>
              </a:rPr>
              <a:t>Review</a:t>
            </a:r>
            <a:r>
              <a:rPr lang="nl-NL" sz="6000" dirty="0" smtClean="0">
                <a:latin typeface="Arial" pitchFamily="34" charset="0"/>
                <a:cs typeface="Arial" pitchFamily="34" charset="0"/>
              </a:rPr>
              <a:t> (2)</a:t>
            </a:r>
            <a:endParaRPr lang="nl-NL" sz="6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2" descr="Afbeeldingsresultaat voor good mythical morni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EFEFEF"/>
              </a:clrFrom>
              <a:clrTo>
                <a:srgbClr val="EFEFEF">
                  <a:alpha val="0"/>
                </a:srgbClr>
              </a:clrTo>
            </a:clrChange>
            <a:lum bright="40000"/>
          </a:blip>
          <a:srcRect/>
          <a:stretch>
            <a:fillRect/>
          </a:stretch>
        </p:blipFill>
        <p:spPr bwMode="auto">
          <a:xfrm>
            <a:off x="4716016" y="620688"/>
            <a:ext cx="5472608" cy="5472608"/>
          </a:xfrm>
          <a:prstGeom prst="rect">
            <a:avLst/>
          </a:prstGeom>
          <a:noFill/>
        </p:spPr>
      </p:pic>
      <p:sp>
        <p:nvSpPr>
          <p:cNvPr id="5" name="Tijdelijke aanduiding voor inhoud 2"/>
          <p:cNvSpPr>
            <a:spLocks noGrp="1"/>
          </p:cNvSpPr>
          <p:nvPr>
            <p:ph idx="1"/>
          </p:nvPr>
        </p:nvSpPr>
        <p:spPr>
          <a:xfrm>
            <a:off x="107504" y="836712"/>
            <a:ext cx="8712968" cy="612068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buFont typeface="Wingdings" pitchFamily="2" charset="2"/>
              <a:buChar char="§"/>
            </a:pPr>
            <a:r>
              <a:rPr lang="nl-NL" dirty="0" err="1" smtClean="0">
                <a:latin typeface="Arial" pitchFamily="34" charset="0"/>
                <a:cs typeface="Arial" pitchFamily="34" charset="0"/>
              </a:rPr>
              <a:t>Your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review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includes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lvl="1">
              <a:spcBef>
                <a:spcPts val="0"/>
              </a:spcBef>
              <a:buFont typeface="Wingdings" pitchFamily="2" charset="2"/>
              <a:buChar char="§"/>
            </a:pPr>
            <a:r>
              <a:rPr lang="nl-NL" dirty="0" smtClean="0">
                <a:latin typeface="Arial" pitchFamily="34" charset="0"/>
                <a:cs typeface="Arial" pitchFamily="34" charset="0"/>
              </a:rPr>
              <a:t>A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title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optional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lvl="1">
              <a:spcBef>
                <a:spcPts val="0"/>
              </a:spcBef>
              <a:buFont typeface="Wingdings" pitchFamily="2" charset="2"/>
              <a:buChar char="§"/>
            </a:pPr>
            <a:endParaRPr lang="nl-NL" dirty="0" smtClean="0">
              <a:latin typeface="Arial" pitchFamily="34" charset="0"/>
              <a:cs typeface="Arial" pitchFamily="34" charset="0"/>
            </a:endParaRPr>
          </a:p>
          <a:p>
            <a:pPr lvl="1">
              <a:spcBef>
                <a:spcPts val="0"/>
              </a:spcBef>
              <a:buFont typeface="Wingdings" pitchFamily="2" charset="2"/>
              <a:buChar char="§"/>
            </a:pPr>
            <a:r>
              <a:rPr lang="nl-NL" dirty="0" err="1" smtClean="0">
                <a:latin typeface="Arial" pitchFamily="34" charset="0"/>
                <a:cs typeface="Arial" pitchFamily="34" charset="0"/>
              </a:rPr>
              <a:t>An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introduction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which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explains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what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you’re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reviewing</a:t>
            </a:r>
            <a:endParaRPr lang="nl-NL" dirty="0" smtClean="0">
              <a:latin typeface="Arial" pitchFamily="34" charset="0"/>
              <a:cs typeface="Arial" pitchFamily="34" charset="0"/>
            </a:endParaRPr>
          </a:p>
          <a:p>
            <a:pPr lvl="1">
              <a:spcBef>
                <a:spcPts val="0"/>
              </a:spcBef>
              <a:buFont typeface="Wingdings" pitchFamily="2" charset="2"/>
              <a:buChar char="§"/>
            </a:pPr>
            <a:endParaRPr lang="nl-NL" dirty="0" smtClean="0">
              <a:latin typeface="Arial" pitchFamily="34" charset="0"/>
              <a:cs typeface="Arial" pitchFamily="34" charset="0"/>
            </a:endParaRPr>
          </a:p>
          <a:p>
            <a:pPr lvl="1">
              <a:spcBef>
                <a:spcPts val="0"/>
              </a:spcBef>
              <a:buFont typeface="Wingdings" pitchFamily="2" charset="2"/>
              <a:buChar char="§"/>
            </a:pPr>
            <a:r>
              <a:rPr lang="nl-NL" dirty="0" smtClean="0">
                <a:latin typeface="Arial" pitchFamily="34" charset="0"/>
                <a:cs typeface="Arial" pitchFamily="34" charset="0"/>
              </a:rPr>
              <a:t>A body,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which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explains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things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like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what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is GMM,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who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work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on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it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what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did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you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like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what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didn’t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you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like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etc.</a:t>
            </a:r>
          </a:p>
          <a:p>
            <a:pPr lvl="1">
              <a:spcBef>
                <a:spcPts val="0"/>
              </a:spcBef>
              <a:buFont typeface="Wingdings" pitchFamily="2" charset="2"/>
              <a:buChar char="§"/>
            </a:pPr>
            <a:endParaRPr lang="nl-NL" dirty="0" smtClean="0">
              <a:latin typeface="Arial" pitchFamily="34" charset="0"/>
              <a:cs typeface="Arial" pitchFamily="34" charset="0"/>
            </a:endParaRPr>
          </a:p>
          <a:p>
            <a:pPr lvl="1">
              <a:spcBef>
                <a:spcPts val="0"/>
              </a:spcBef>
              <a:buFont typeface="Wingdings" pitchFamily="2" charset="2"/>
              <a:buChar char="§"/>
            </a:pPr>
            <a:r>
              <a:rPr lang="nl-NL" dirty="0" smtClean="0">
                <a:latin typeface="Arial" pitchFamily="34" charset="0"/>
                <a:cs typeface="Arial" pitchFamily="34" charset="0"/>
              </a:rPr>
              <a:t>A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conclusion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which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summarises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your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opinion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and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gives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advice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to the reader (i.e. Go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watch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it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don’t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watch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it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watch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it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if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you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dirty="0" err="1" smtClean="0">
                <a:latin typeface="Arial" pitchFamily="34" charset="0"/>
                <a:cs typeface="Arial" pitchFamily="34" charset="0"/>
              </a:rPr>
              <a:t>like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… etc.)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905</Words>
  <Application>Microsoft Office PowerPoint</Application>
  <PresentationFormat>Diavoorstelling (4:3)</PresentationFormat>
  <Paragraphs>137</Paragraphs>
  <Slides>15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15</vt:i4>
      </vt:variant>
    </vt:vector>
  </HeadingPairs>
  <TitlesOfParts>
    <vt:vector size="16" baseType="lpstr">
      <vt:lpstr>Office-thema</vt:lpstr>
      <vt:lpstr>Writing</vt:lpstr>
      <vt:lpstr>Writing in general</vt:lpstr>
      <vt:lpstr>Paragraphs</vt:lpstr>
      <vt:lpstr>Paragraphs</vt:lpstr>
      <vt:lpstr>Linking Words</vt:lpstr>
      <vt:lpstr>Important to keep in mind</vt:lpstr>
      <vt:lpstr>The Assignment</vt:lpstr>
      <vt:lpstr>Review</vt:lpstr>
      <vt:lpstr>Review (2)</vt:lpstr>
      <vt:lpstr>Article</vt:lpstr>
      <vt:lpstr>Article (2)</vt:lpstr>
      <vt:lpstr>What to bring to the PTA?</vt:lpstr>
      <vt:lpstr>What to write about?</vt:lpstr>
      <vt:lpstr>What to write about?</vt:lpstr>
      <vt:lpstr>What to write about?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Writing</dc:title>
  <dc:creator>Bo van Hest</dc:creator>
  <cp:lastModifiedBy>Bo van Hest</cp:lastModifiedBy>
  <cp:revision>10</cp:revision>
  <dcterms:created xsi:type="dcterms:W3CDTF">2017-05-10T07:06:21Z</dcterms:created>
  <dcterms:modified xsi:type="dcterms:W3CDTF">2017-05-11T09:45:29Z</dcterms:modified>
</cp:coreProperties>
</file>